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Abril Fatface" charset="1" panose="02000503000000020003"/>
      <p:regular r:id="rId18"/>
    </p:embeddedFont>
    <p:embeddedFont>
      <p:font typeface="Nunito Bold" charset="1" panose="00000000000000000000"/>
      <p:regular r:id="rId19"/>
    </p:embeddedFont>
    <p:embeddedFont>
      <p:font typeface="Nunito" charset="1" panose="00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1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80863" y="139645"/>
            <a:ext cx="8519680" cy="10905191"/>
          </a:xfrm>
          <a:custGeom>
            <a:avLst/>
            <a:gdLst/>
            <a:ahLst/>
            <a:cxnLst/>
            <a:rect r="r" b="b" t="t" l="l"/>
            <a:pathLst>
              <a:path h="10905191" w="8519680">
                <a:moveTo>
                  <a:pt x="0" y="0"/>
                </a:moveTo>
                <a:lnTo>
                  <a:pt x="8519681" y="0"/>
                </a:lnTo>
                <a:lnTo>
                  <a:pt x="8519681" y="10905191"/>
                </a:lnTo>
                <a:lnTo>
                  <a:pt x="0" y="10905191"/>
                </a:lnTo>
                <a:lnTo>
                  <a:pt x="0" y="0"/>
                </a:lnTo>
                <a:close/>
              </a:path>
            </a:pathLst>
          </a:custGeom>
          <a:blipFill>
            <a:blip r:embed="rId3"/>
            <a:stretch>
              <a:fillRect l="0" t="0" r="0" b="0"/>
            </a:stretch>
          </a:blipFill>
        </p:spPr>
      </p:sp>
      <p:sp>
        <p:nvSpPr>
          <p:cNvPr name="Freeform 4" id="4"/>
          <p:cNvSpPr/>
          <p:nvPr/>
        </p:nvSpPr>
        <p:spPr>
          <a:xfrm flipH="false" flipV="false" rot="0">
            <a:off x="14797988" y="7396361"/>
            <a:ext cx="3280941" cy="3456930"/>
          </a:xfrm>
          <a:custGeom>
            <a:avLst/>
            <a:gdLst/>
            <a:ahLst/>
            <a:cxnLst/>
            <a:rect r="r" b="b" t="t" l="l"/>
            <a:pathLst>
              <a:path h="3456930" w="3280941">
                <a:moveTo>
                  <a:pt x="0" y="0"/>
                </a:moveTo>
                <a:lnTo>
                  <a:pt x="3280941" y="0"/>
                </a:lnTo>
                <a:lnTo>
                  <a:pt x="3280941" y="3456931"/>
                </a:lnTo>
                <a:lnTo>
                  <a:pt x="0" y="34569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412870" y="-1634293"/>
            <a:ext cx="6051176" cy="4114800"/>
          </a:xfrm>
          <a:custGeom>
            <a:avLst/>
            <a:gdLst/>
            <a:ahLst/>
            <a:cxnLst/>
            <a:rect r="r" b="b" t="t" l="l"/>
            <a:pathLst>
              <a:path h="4114800" w="6051176">
                <a:moveTo>
                  <a:pt x="0" y="0"/>
                </a:moveTo>
                <a:lnTo>
                  <a:pt x="6051177" y="0"/>
                </a:lnTo>
                <a:lnTo>
                  <a:pt x="605117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5457251" y="3930493"/>
            <a:ext cx="13604262" cy="1911108"/>
          </a:xfrm>
          <a:prstGeom prst="rect">
            <a:avLst/>
          </a:prstGeom>
        </p:spPr>
        <p:txBody>
          <a:bodyPr anchor="t" rtlCol="false" tIns="0" lIns="0" bIns="0" rIns="0">
            <a:spAutoFit/>
          </a:bodyPr>
          <a:lstStyle/>
          <a:p>
            <a:pPr algn="ctr">
              <a:lnSpc>
                <a:spcPts val="7685"/>
              </a:lnSpc>
            </a:pPr>
            <a:r>
              <a:rPr lang="en-US" sz="5489">
                <a:solidFill>
                  <a:srgbClr val="FFFFFF"/>
                </a:solidFill>
                <a:latin typeface="Abril Fatface"/>
                <a:ea typeface="Abril Fatface"/>
                <a:cs typeface="Abril Fatface"/>
                <a:sym typeface="Abril Fatface"/>
              </a:rPr>
              <a:t>PROYEK  PEMBUATAN APLIKASI  PRESENSI DIGITAL </a:t>
            </a:r>
          </a:p>
        </p:txBody>
      </p:sp>
      <p:sp>
        <p:nvSpPr>
          <p:cNvPr name="TextBox 7" id="7"/>
          <p:cNvSpPr txBox="true"/>
          <p:nvPr/>
        </p:nvSpPr>
        <p:spPr>
          <a:xfrm rot="0">
            <a:off x="6214501" y="6325746"/>
            <a:ext cx="8583486" cy="1374775"/>
          </a:xfrm>
          <a:prstGeom prst="rect">
            <a:avLst/>
          </a:prstGeom>
        </p:spPr>
        <p:txBody>
          <a:bodyPr anchor="t" rtlCol="false" tIns="0" lIns="0" bIns="0" rIns="0">
            <a:spAutoFit/>
          </a:bodyPr>
          <a:lstStyle/>
          <a:p>
            <a:pPr algn="ctr">
              <a:lnSpc>
                <a:spcPts val="5599"/>
              </a:lnSpc>
            </a:pPr>
            <a:r>
              <a:rPr lang="en-US" sz="3999" b="true">
                <a:solidFill>
                  <a:srgbClr val="FFFFFF"/>
                </a:solidFill>
                <a:latin typeface="Nunito Bold"/>
                <a:ea typeface="Nunito Bold"/>
                <a:cs typeface="Nunito Bold"/>
                <a:sym typeface="Nunito Bold"/>
              </a:rPr>
              <a:t>Nama : - Akmal Ghiyaats M. </a:t>
            </a:r>
          </a:p>
          <a:p>
            <a:pPr algn="ctr">
              <a:lnSpc>
                <a:spcPts val="5599"/>
              </a:lnSpc>
            </a:pPr>
            <a:r>
              <a:rPr lang="en-US" sz="3999" b="true">
                <a:solidFill>
                  <a:srgbClr val="FFFFFF"/>
                </a:solidFill>
                <a:latin typeface="Nunito Bold"/>
                <a:ea typeface="Nunito Bold"/>
                <a:cs typeface="Nunito Bold"/>
                <a:sym typeface="Nunito Bold"/>
              </a:rPr>
              <a:t>       - Adam Putra W. </a:t>
            </a:r>
          </a:p>
        </p:txBody>
      </p:sp>
      <p:sp>
        <p:nvSpPr>
          <p:cNvPr name="TextBox 8" id="8"/>
          <p:cNvSpPr txBox="true"/>
          <p:nvPr/>
        </p:nvSpPr>
        <p:spPr>
          <a:xfrm rot="0">
            <a:off x="4364327" y="1718160"/>
            <a:ext cx="10433660" cy="983608"/>
          </a:xfrm>
          <a:prstGeom prst="rect">
            <a:avLst/>
          </a:prstGeom>
        </p:spPr>
        <p:txBody>
          <a:bodyPr anchor="t" rtlCol="false" tIns="0" lIns="0" bIns="0" rIns="0">
            <a:spAutoFit/>
          </a:bodyPr>
          <a:lstStyle/>
          <a:p>
            <a:pPr algn="ctr">
              <a:lnSpc>
                <a:spcPts val="8052"/>
              </a:lnSpc>
            </a:pPr>
            <a:r>
              <a:rPr lang="en-US" sz="5752">
                <a:solidFill>
                  <a:srgbClr val="FFFFFF"/>
                </a:solidFill>
                <a:latin typeface="Abril Fatface"/>
                <a:ea typeface="Abril Fatface"/>
                <a:cs typeface="Abril Fatface"/>
                <a:sym typeface="Abril Fatface"/>
              </a:rPr>
              <a:t>SMK ASTRINDO  X TKJ 2</a:t>
            </a:r>
          </a:p>
        </p:txBody>
      </p:sp>
      <p:sp>
        <p:nvSpPr>
          <p:cNvPr name="TextBox 9" id="9"/>
          <p:cNvSpPr txBox="true"/>
          <p:nvPr/>
        </p:nvSpPr>
        <p:spPr>
          <a:xfrm rot="0">
            <a:off x="7018106" y="8404102"/>
            <a:ext cx="8583486" cy="669925"/>
          </a:xfrm>
          <a:prstGeom prst="rect">
            <a:avLst/>
          </a:prstGeom>
        </p:spPr>
        <p:txBody>
          <a:bodyPr anchor="t" rtlCol="false" tIns="0" lIns="0" bIns="0" rIns="0">
            <a:spAutoFit/>
          </a:bodyPr>
          <a:lstStyle/>
          <a:p>
            <a:pPr algn="ctr">
              <a:lnSpc>
                <a:spcPts val="5599"/>
              </a:lnSpc>
            </a:pPr>
            <a:r>
              <a:rPr lang="en-US" sz="3999">
                <a:solidFill>
                  <a:srgbClr val="FFFFFF"/>
                </a:solidFill>
                <a:latin typeface="Nunito"/>
                <a:ea typeface="Nunito"/>
                <a:cs typeface="Nunito"/>
                <a:sym typeface="Nunito"/>
              </a:rPr>
              <a:t>Selasa, 4 November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4160620">
            <a:off x="-749912" y="9974378"/>
            <a:ext cx="1627529" cy="1433559"/>
          </a:xfrm>
          <a:custGeom>
            <a:avLst/>
            <a:gdLst/>
            <a:ahLst/>
            <a:cxnLst/>
            <a:rect r="r" b="b" t="t" l="l"/>
            <a:pathLst>
              <a:path h="1433559" w="1627529">
                <a:moveTo>
                  <a:pt x="0" y="0"/>
                </a:moveTo>
                <a:lnTo>
                  <a:pt x="1627530" y="0"/>
                </a:lnTo>
                <a:lnTo>
                  <a:pt x="1627530" y="1433560"/>
                </a:lnTo>
                <a:lnTo>
                  <a:pt x="0" y="14335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177083" y="1258641"/>
            <a:ext cx="12349884" cy="1276350"/>
          </a:xfrm>
          <a:prstGeom prst="rect">
            <a:avLst/>
          </a:prstGeom>
        </p:spPr>
        <p:txBody>
          <a:bodyPr anchor="t" rtlCol="false" tIns="0" lIns="0" bIns="0" rIns="0">
            <a:spAutoFit/>
          </a:bodyPr>
          <a:lstStyle/>
          <a:p>
            <a:pPr algn="ctr">
              <a:lnSpc>
                <a:spcPts val="10499"/>
              </a:lnSpc>
            </a:pPr>
            <a:r>
              <a:rPr lang="en-US" sz="7499" spc="202">
                <a:solidFill>
                  <a:srgbClr val="FFFFFF"/>
                </a:solidFill>
                <a:latin typeface="Abril Fatface"/>
                <a:ea typeface="Abril Fatface"/>
                <a:cs typeface="Abril Fatface"/>
                <a:sym typeface="Abril Fatface"/>
              </a:rPr>
              <a:t>Kendala Dan Solusi</a:t>
            </a:r>
          </a:p>
        </p:txBody>
      </p:sp>
      <p:sp>
        <p:nvSpPr>
          <p:cNvPr name="TextBox 5" id="5"/>
          <p:cNvSpPr txBox="true"/>
          <p:nvPr/>
        </p:nvSpPr>
        <p:spPr>
          <a:xfrm rot="0">
            <a:off x="4344247" y="3157178"/>
            <a:ext cx="10967941" cy="5332005"/>
          </a:xfrm>
          <a:prstGeom prst="rect">
            <a:avLst/>
          </a:prstGeom>
        </p:spPr>
        <p:txBody>
          <a:bodyPr anchor="t" rtlCol="false" tIns="0" lIns="0" bIns="0" rIns="0">
            <a:spAutoFit/>
          </a:bodyPr>
          <a:lstStyle/>
          <a:p>
            <a:pPr algn="l">
              <a:lnSpc>
                <a:spcPts val="3268"/>
              </a:lnSpc>
            </a:pPr>
            <a:r>
              <a:rPr lang="en-US" sz="2334">
                <a:solidFill>
                  <a:srgbClr val="FFFFFF"/>
                </a:solidFill>
                <a:latin typeface="Nunito"/>
                <a:ea typeface="Nunito"/>
                <a:cs typeface="Nunito"/>
                <a:sym typeface="Nunito"/>
              </a:rPr>
              <a:t>🎯 1. Kendala: Hasil desain AI tidak sesuai keinginan</a:t>
            </a:r>
          </a:p>
          <a:p>
            <a:pPr algn="l">
              <a:lnSpc>
                <a:spcPts val="3268"/>
              </a:lnSpc>
            </a:pPr>
          </a:p>
          <a:p>
            <a:pPr algn="l">
              <a:lnSpc>
                <a:spcPts val="3268"/>
              </a:lnSpc>
            </a:pPr>
            <a:r>
              <a:rPr lang="en-US" sz="2334">
                <a:solidFill>
                  <a:srgbClr val="FFFFFF"/>
                </a:solidFill>
                <a:latin typeface="Nunito"/>
                <a:ea typeface="Nunito"/>
                <a:cs typeface="Nunito"/>
                <a:sym typeface="Nunito"/>
              </a:rPr>
              <a:t>Penyebab: Prompt (perintah teks) kurang jelas atau terlalu umum.</a:t>
            </a:r>
          </a:p>
          <a:p>
            <a:pPr algn="l">
              <a:lnSpc>
                <a:spcPts val="3268"/>
              </a:lnSpc>
            </a:pPr>
            <a:r>
              <a:rPr lang="en-US" sz="2334">
                <a:solidFill>
                  <a:srgbClr val="FFFFFF"/>
                </a:solidFill>
                <a:latin typeface="Nunito"/>
                <a:ea typeface="Nunito"/>
                <a:cs typeface="Nunito"/>
                <a:sym typeface="Nunito"/>
              </a:rPr>
              <a:t>Solusi:</a:t>
            </a:r>
          </a:p>
          <a:p>
            <a:pPr algn="l">
              <a:lnSpc>
                <a:spcPts val="3268"/>
              </a:lnSpc>
            </a:pPr>
          </a:p>
          <a:p>
            <a:pPr algn="l">
              <a:lnSpc>
                <a:spcPts val="3268"/>
              </a:lnSpc>
            </a:pPr>
            <a:r>
              <a:rPr lang="en-US" sz="2334">
                <a:solidFill>
                  <a:srgbClr val="FFFFFF"/>
                </a:solidFill>
                <a:latin typeface="Nunito"/>
                <a:ea typeface="Nunito"/>
                <a:cs typeface="Nunito"/>
                <a:sym typeface="Nunito"/>
              </a:rPr>
              <a:t>Gunakan deskripsi yang spesifik dan detail.</a:t>
            </a:r>
          </a:p>
          <a:p>
            <a:pPr algn="l">
              <a:lnSpc>
                <a:spcPts val="3268"/>
              </a:lnSpc>
            </a:pPr>
            <a:r>
              <a:rPr lang="en-US" sz="2334">
                <a:solidFill>
                  <a:srgbClr val="FFFFFF"/>
                </a:solidFill>
                <a:latin typeface="Nunito"/>
                <a:ea typeface="Nunito"/>
                <a:cs typeface="Nunito"/>
                <a:sym typeface="Nunito"/>
              </a:rPr>
              <a:t>👉 Contoh:</a:t>
            </a:r>
          </a:p>
          <a:p>
            <a:pPr algn="l">
              <a:lnSpc>
                <a:spcPts val="3268"/>
              </a:lnSpc>
            </a:pPr>
            <a:r>
              <a:rPr lang="en-US" sz="2334">
                <a:solidFill>
                  <a:srgbClr val="FFFFFF"/>
                </a:solidFill>
                <a:latin typeface="Nunito"/>
                <a:ea typeface="Nunito"/>
                <a:cs typeface="Nunito"/>
                <a:sym typeface="Nunito"/>
              </a:rPr>
              <a:t>❌ “Buat poster sekolah.”</a:t>
            </a:r>
          </a:p>
          <a:p>
            <a:pPr algn="l">
              <a:lnSpc>
                <a:spcPts val="3268"/>
              </a:lnSpc>
            </a:pPr>
            <a:r>
              <a:rPr lang="en-US" sz="2334">
                <a:solidFill>
                  <a:srgbClr val="FFFFFF"/>
                </a:solidFill>
                <a:latin typeface="Nunito"/>
                <a:ea typeface="Nunito"/>
                <a:cs typeface="Nunito"/>
                <a:sym typeface="Nunito"/>
              </a:rPr>
              <a:t>✅ “Buat poster lomba kebersihan sekolah dengan tema lingkungan hijau, warna cerah, dan font modern.”</a:t>
            </a:r>
          </a:p>
          <a:p>
            <a:pPr algn="l">
              <a:lnSpc>
                <a:spcPts val="3268"/>
              </a:lnSpc>
            </a:pPr>
          </a:p>
          <a:p>
            <a:pPr algn="l">
              <a:lnSpc>
                <a:spcPts val="3268"/>
              </a:lnSpc>
            </a:pPr>
            <a:r>
              <a:rPr lang="en-US" sz="2334">
                <a:solidFill>
                  <a:srgbClr val="FFFFFF"/>
                </a:solidFill>
                <a:latin typeface="Nunito"/>
                <a:ea typeface="Nunito"/>
                <a:cs typeface="Nunito"/>
                <a:sym typeface="Nunito"/>
              </a:rPr>
              <a:t>Tambahkan kata kunci seperti style, warna, suasana, ukuran, audiens.</a:t>
            </a:r>
          </a:p>
          <a:p>
            <a:pPr algn="l">
              <a:lnSpc>
                <a:spcPts val="3268"/>
              </a:lnSpc>
            </a:pPr>
          </a:p>
        </p:txBody>
      </p:sp>
      <p:sp>
        <p:nvSpPr>
          <p:cNvPr name="Freeform 6" id="6"/>
          <p:cNvSpPr/>
          <p:nvPr/>
        </p:nvSpPr>
        <p:spPr>
          <a:xfrm flipH="false" flipV="false" rot="0">
            <a:off x="-1707401" y="1820024"/>
            <a:ext cx="6051648" cy="10616926"/>
          </a:xfrm>
          <a:custGeom>
            <a:avLst/>
            <a:gdLst/>
            <a:ahLst/>
            <a:cxnLst/>
            <a:rect r="r" b="b" t="t" l="l"/>
            <a:pathLst>
              <a:path h="10616926" w="6051648">
                <a:moveTo>
                  <a:pt x="0" y="0"/>
                </a:moveTo>
                <a:lnTo>
                  <a:pt x="6051648" y="0"/>
                </a:lnTo>
                <a:lnTo>
                  <a:pt x="6051648" y="10616926"/>
                </a:lnTo>
                <a:lnTo>
                  <a:pt x="0" y="10616926"/>
                </a:lnTo>
                <a:lnTo>
                  <a:pt x="0" y="0"/>
                </a:lnTo>
                <a:close/>
              </a:path>
            </a:pathLst>
          </a:custGeom>
          <a:blipFill>
            <a:blip r:embed="rId5"/>
            <a:stretch>
              <a:fillRect l="0" t="0" r="0" b="0"/>
            </a:stretch>
          </a:blipFill>
        </p:spPr>
      </p:sp>
      <p:sp>
        <p:nvSpPr>
          <p:cNvPr name="Freeform 7" id="7"/>
          <p:cNvSpPr/>
          <p:nvPr/>
        </p:nvSpPr>
        <p:spPr>
          <a:xfrm flipH="false" flipV="false" rot="0">
            <a:off x="15147372" y="358691"/>
            <a:ext cx="2668919" cy="1638049"/>
          </a:xfrm>
          <a:custGeom>
            <a:avLst/>
            <a:gdLst/>
            <a:ahLst/>
            <a:cxnLst/>
            <a:rect r="r" b="b" t="t" l="l"/>
            <a:pathLst>
              <a:path h="1638049" w="2668919">
                <a:moveTo>
                  <a:pt x="0" y="0"/>
                </a:moveTo>
                <a:lnTo>
                  <a:pt x="2668919" y="0"/>
                </a:lnTo>
                <a:lnTo>
                  <a:pt x="2668919" y="1638049"/>
                </a:lnTo>
                <a:lnTo>
                  <a:pt x="0" y="1638049"/>
                </a:lnTo>
                <a:lnTo>
                  <a:pt x="0" y="0"/>
                </a:lnTo>
                <a:close/>
              </a:path>
            </a:pathLst>
          </a:custGeom>
          <a:blipFill>
            <a:blip r:embed="rId6"/>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4160620">
            <a:off x="-749912" y="9974378"/>
            <a:ext cx="1627529" cy="1433559"/>
          </a:xfrm>
          <a:custGeom>
            <a:avLst/>
            <a:gdLst/>
            <a:ahLst/>
            <a:cxnLst/>
            <a:rect r="r" b="b" t="t" l="l"/>
            <a:pathLst>
              <a:path h="1433559" w="1627529">
                <a:moveTo>
                  <a:pt x="0" y="0"/>
                </a:moveTo>
                <a:lnTo>
                  <a:pt x="1627530" y="0"/>
                </a:lnTo>
                <a:lnTo>
                  <a:pt x="1627530" y="1433560"/>
                </a:lnTo>
                <a:lnTo>
                  <a:pt x="0" y="14335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177083" y="1258641"/>
            <a:ext cx="12349884" cy="1276350"/>
          </a:xfrm>
          <a:prstGeom prst="rect">
            <a:avLst/>
          </a:prstGeom>
        </p:spPr>
        <p:txBody>
          <a:bodyPr anchor="t" rtlCol="false" tIns="0" lIns="0" bIns="0" rIns="0">
            <a:spAutoFit/>
          </a:bodyPr>
          <a:lstStyle/>
          <a:p>
            <a:pPr algn="ctr">
              <a:lnSpc>
                <a:spcPts val="10499"/>
              </a:lnSpc>
            </a:pPr>
            <a:r>
              <a:rPr lang="en-US" sz="7499" spc="202">
                <a:solidFill>
                  <a:srgbClr val="FFFFFF"/>
                </a:solidFill>
                <a:latin typeface="Abril Fatface"/>
                <a:ea typeface="Abril Fatface"/>
                <a:cs typeface="Abril Fatface"/>
                <a:sym typeface="Abril Fatface"/>
              </a:rPr>
              <a:t>Kesimpulan</a:t>
            </a:r>
          </a:p>
        </p:txBody>
      </p:sp>
      <p:sp>
        <p:nvSpPr>
          <p:cNvPr name="TextBox 5" id="5"/>
          <p:cNvSpPr txBox="true"/>
          <p:nvPr/>
        </p:nvSpPr>
        <p:spPr>
          <a:xfrm rot="0">
            <a:off x="4344247" y="3157178"/>
            <a:ext cx="10967941" cy="4096650"/>
          </a:xfrm>
          <a:prstGeom prst="rect">
            <a:avLst/>
          </a:prstGeom>
        </p:spPr>
        <p:txBody>
          <a:bodyPr anchor="t" rtlCol="false" tIns="0" lIns="0" bIns="0" rIns="0">
            <a:spAutoFit/>
          </a:bodyPr>
          <a:lstStyle/>
          <a:p>
            <a:pPr algn="l">
              <a:lnSpc>
                <a:spcPts val="3268"/>
              </a:lnSpc>
            </a:pPr>
            <a:r>
              <a:rPr lang="en-US" sz="2334">
                <a:solidFill>
                  <a:srgbClr val="FFFFFF"/>
                </a:solidFill>
                <a:latin typeface="Nunito"/>
                <a:ea typeface="Nunito"/>
                <a:cs typeface="Nunito"/>
                <a:sym typeface="Nunito"/>
              </a:rPr>
              <a:t>1. Konsep dasar manajemen data — menambah, menampilkan, mengubah, dan menghapus data dari database.</a:t>
            </a:r>
          </a:p>
          <a:p>
            <a:pPr algn="l">
              <a:lnSpc>
                <a:spcPts val="3268"/>
              </a:lnSpc>
            </a:pPr>
          </a:p>
          <a:p>
            <a:pPr algn="l">
              <a:lnSpc>
                <a:spcPts val="3268"/>
              </a:lnSpc>
            </a:pPr>
          </a:p>
          <a:p>
            <a:pPr algn="l">
              <a:lnSpc>
                <a:spcPts val="3268"/>
              </a:lnSpc>
            </a:pPr>
            <a:r>
              <a:rPr lang="en-US" sz="2334">
                <a:solidFill>
                  <a:srgbClr val="FFFFFF"/>
                </a:solidFill>
                <a:latin typeface="Nunito"/>
                <a:ea typeface="Nunito"/>
                <a:cs typeface="Nunito"/>
                <a:sym typeface="Nunito"/>
              </a:rPr>
              <a:t>2. Penerapan struktur sistem web — menggabungkan front-end (tampilan) dan back-end (logika &amp; database).</a:t>
            </a:r>
          </a:p>
          <a:p>
            <a:pPr algn="l">
              <a:lnSpc>
                <a:spcPts val="3268"/>
              </a:lnSpc>
            </a:pPr>
          </a:p>
          <a:p>
            <a:pPr algn="l">
              <a:lnSpc>
                <a:spcPts val="3268"/>
              </a:lnSpc>
            </a:pPr>
          </a:p>
          <a:p>
            <a:pPr algn="l">
              <a:lnSpc>
                <a:spcPts val="3268"/>
              </a:lnSpc>
            </a:pPr>
            <a:r>
              <a:rPr lang="en-US" sz="2334">
                <a:solidFill>
                  <a:srgbClr val="FFFFFF"/>
                </a:solidFill>
                <a:latin typeface="Nunito"/>
                <a:ea typeface="Nunito"/>
                <a:cs typeface="Nunito"/>
                <a:sym typeface="Nunito"/>
              </a:rPr>
              <a:t>3. Pemahaman alur kerja sistem — mulai dari input pengguna hingga penyimpanan dan pembaruan data.</a:t>
            </a:r>
          </a:p>
        </p:txBody>
      </p:sp>
      <p:sp>
        <p:nvSpPr>
          <p:cNvPr name="Freeform 6" id="6"/>
          <p:cNvSpPr/>
          <p:nvPr/>
        </p:nvSpPr>
        <p:spPr>
          <a:xfrm flipH="false" flipV="false" rot="0">
            <a:off x="-1707401" y="1820024"/>
            <a:ext cx="6051648" cy="10616926"/>
          </a:xfrm>
          <a:custGeom>
            <a:avLst/>
            <a:gdLst/>
            <a:ahLst/>
            <a:cxnLst/>
            <a:rect r="r" b="b" t="t" l="l"/>
            <a:pathLst>
              <a:path h="10616926" w="6051648">
                <a:moveTo>
                  <a:pt x="0" y="0"/>
                </a:moveTo>
                <a:lnTo>
                  <a:pt x="6051648" y="0"/>
                </a:lnTo>
                <a:lnTo>
                  <a:pt x="6051648" y="10616926"/>
                </a:lnTo>
                <a:lnTo>
                  <a:pt x="0" y="10616926"/>
                </a:lnTo>
                <a:lnTo>
                  <a:pt x="0" y="0"/>
                </a:lnTo>
                <a:close/>
              </a:path>
            </a:pathLst>
          </a:custGeom>
          <a:blipFill>
            <a:blip r:embed="rId5"/>
            <a:stretch>
              <a:fillRect l="0" t="0" r="0" b="0"/>
            </a:stretch>
          </a:blipFill>
        </p:spPr>
      </p:sp>
      <p:sp>
        <p:nvSpPr>
          <p:cNvPr name="Freeform 7" id="7"/>
          <p:cNvSpPr/>
          <p:nvPr/>
        </p:nvSpPr>
        <p:spPr>
          <a:xfrm flipH="false" flipV="false" rot="0">
            <a:off x="15147372" y="358691"/>
            <a:ext cx="2668919" cy="1638049"/>
          </a:xfrm>
          <a:custGeom>
            <a:avLst/>
            <a:gdLst/>
            <a:ahLst/>
            <a:cxnLst/>
            <a:rect r="r" b="b" t="t" l="l"/>
            <a:pathLst>
              <a:path h="1638049" w="2668919">
                <a:moveTo>
                  <a:pt x="0" y="0"/>
                </a:moveTo>
                <a:lnTo>
                  <a:pt x="2668919" y="0"/>
                </a:lnTo>
                <a:lnTo>
                  <a:pt x="2668919" y="1638049"/>
                </a:lnTo>
                <a:lnTo>
                  <a:pt x="0" y="1638049"/>
                </a:lnTo>
                <a:lnTo>
                  <a:pt x="0" y="0"/>
                </a:lnTo>
                <a:close/>
              </a:path>
            </a:pathLst>
          </a:custGeom>
          <a:blipFill>
            <a:blip r:embed="rId6"/>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529649" y="2733173"/>
            <a:ext cx="10374170" cy="4839704"/>
          </a:xfrm>
          <a:prstGeom prst="rect">
            <a:avLst/>
          </a:prstGeom>
        </p:spPr>
        <p:txBody>
          <a:bodyPr anchor="t" rtlCol="false" tIns="0" lIns="0" bIns="0" rIns="0">
            <a:spAutoFit/>
          </a:bodyPr>
          <a:lstStyle/>
          <a:p>
            <a:pPr algn="ctr">
              <a:lnSpc>
                <a:spcPts val="19069"/>
              </a:lnSpc>
            </a:pPr>
            <a:r>
              <a:rPr lang="en-US" sz="16024" spc="432">
                <a:solidFill>
                  <a:srgbClr val="FFFFFF"/>
                </a:solidFill>
                <a:latin typeface="Abril Fatface"/>
                <a:ea typeface="Abril Fatface"/>
                <a:cs typeface="Abril Fatface"/>
                <a:sym typeface="Abril Fatface"/>
              </a:rPr>
              <a:t>Terima Kasih</a:t>
            </a:r>
          </a:p>
        </p:txBody>
      </p:sp>
      <p:sp>
        <p:nvSpPr>
          <p:cNvPr name="Freeform 4" id="4"/>
          <p:cNvSpPr/>
          <p:nvPr/>
        </p:nvSpPr>
        <p:spPr>
          <a:xfrm flipH="false" flipV="false" rot="0">
            <a:off x="-1707401" y="1820024"/>
            <a:ext cx="6051648" cy="10616926"/>
          </a:xfrm>
          <a:custGeom>
            <a:avLst/>
            <a:gdLst/>
            <a:ahLst/>
            <a:cxnLst/>
            <a:rect r="r" b="b" t="t" l="l"/>
            <a:pathLst>
              <a:path h="10616926" w="6051648">
                <a:moveTo>
                  <a:pt x="0" y="0"/>
                </a:moveTo>
                <a:lnTo>
                  <a:pt x="6051648" y="0"/>
                </a:lnTo>
                <a:lnTo>
                  <a:pt x="6051648" y="10616926"/>
                </a:lnTo>
                <a:lnTo>
                  <a:pt x="0" y="10616926"/>
                </a:lnTo>
                <a:lnTo>
                  <a:pt x="0" y="0"/>
                </a:lnTo>
                <a:close/>
              </a:path>
            </a:pathLst>
          </a:custGeom>
          <a:blipFill>
            <a:blip r:embed="rId3"/>
            <a:stretch>
              <a:fillRect l="0" t="0" r="0" b="0"/>
            </a:stretch>
          </a:blipFill>
        </p:spPr>
      </p:sp>
      <p:sp>
        <p:nvSpPr>
          <p:cNvPr name="Freeform 5" id="5"/>
          <p:cNvSpPr/>
          <p:nvPr/>
        </p:nvSpPr>
        <p:spPr>
          <a:xfrm flipH="true" flipV="false" rot="0">
            <a:off x="3992065" y="867164"/>
            <a:ext cx="2668919" cy="1638049"/>
          </a:xfrm>
          <a:custGeom>
            <a:avLst/>
            <a:gdLst/>
            <a:ahLst/>
            <a:cxnLst/>
            <a:rect r="r" b="b" t="t" l="l"/>
            <a:pathLst>
              <a:path h="1638049" w="2668919">
                <a:moveTo>
                  <a:pt x="2668919" y="0"/>
                </a:moveTo>
                <a:lnTo>
                  <a:pt x="0" y="0"/>
                </a:lnTo>
                <a:lnTo>
                  <a:pt x="0" y="1638049"/>
                </a:lnTo>
                <a:lnTo>
                  <a:pt x="2668919" y="1638049"/>
                </a:lnTo>
                <a:lnTo>
                  <a:pt x="2668919" y="0"/>
                </a:lnTo>
                <a:close/>
              </a:path>
            </a:pathLst>
          </a:custGeom>
          <a:blipFill>
            <a:blip r:embed="rId4"/>
            <a:stretch>
              <a:fillRect l="0" t="0" r="0" b="0"/>
            </a:stretch>
          </a:blipFill>
        </p:spPr>
      </p:sp>
      <p:sp>
        <p:nvSpPr>
          <p:cNvPr name="Freeform 6" id="6"/>
          <p:cNvSpPr/>
          <p:nvPr/>
        </p:nvSpPr>
        <p:spPr>
          <a:xfrm flipH="false" flipV="false" rot="0">
            <a:off x="13200890" y="7128487"/>
            <a:ext cx="3280941" cy="3456930"/>
          </a:xfrm>
          <a:custGeom>
            <a:avLst/>
            <a:gdLst/>
            <a:ahLst/>
            <a:cxnLst/>
            <a:rect r="r" b="b" t="t" l="l"/>
            <a:pathLst>
              <a:path h="3456930" w="3280941">
                <a:moveTo>
                  <a:pt x="0" y="0"/>
                </a:moveTo>
                <a:lnTo>
                  <a:pt x="3280941" y="0"/>
                </a:lnTo>
                <a:lnTo>
                  <a:pt x="3280941" y="3456930"/>
                </a:lnTo>
                <a:lnTo>
                  <a:pt x="0" y="34569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333300" y="2505213"/>
            <a:ext cx="6051176" cy="4114800"/>
          </a:xfrm>
          <a:custGeom>
            <a:avLst/>
            <a:gdLst/>
            <a:ahLst/>
            <a:cxnLst/>
            <a:rect r="r" b="b" t="t" l="l"/>
            <a:pathLst>
              <a:path h="4114800" w="6051176">
                <a:moveTo>
                  <a:pt x="0" y="0"/>
                </a:moveTo>
                <a:lnTo>
                  <a:pt x="6051176" y="0"/>
                </a:lnTo>
                <a:lnTo>
                  <a:pt x="605117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07401" y="1820024"/>
            <a:ext cx="6051648" cy="10616926"/>
          </a:xfrm>
          <a:custGeom>
            <a:avLst/>
            <a:gdLst/>
            <a:ahLst/>
            <a:cxnLst/>
            <a:rect r="r" b="b" t="t" l="l"/>
            <a:pathLst>
              <a:path h="10616926" w="6051648">
                <a:moveTo>
                  <a:pt x="0" y="0"/>
                </a:moveTo>
                <a:lnTo>
                  <a:pt x="6051648" y="0"/>
                </a:lnTo>
                <a:lnTo>
                  <a:pt x="6051648" y="10616926"/>
                </a:lnTo>
                <a:lnTo>
                  <a:pt x="0" y="10616926"/>
                </a:lnTo>
                <a:lnTo>
                  <a:pt x="0" y="0"/>
                </a:lnTo>
                <a:close/>
              </a:path>
            </a:pathLst>
          </a:custGeom>
          <a:blipFill>
            <a:blip r:embed="rId3"/>
            <a:stretch>
              <a:fillRect l="0" t="0" r="0" b="0"/>
            </a:stretch>
          </a:blipFill>
        </p:spPr>
      </p:sp>
      <p:sp>
        <p:nvSpPr>
          <p:cNvPr name="Freeform 4" id="4"/>
          <p:cNvSpPr/>
          <p:nvPr/>
        </p:nvSpPr>
        <p:spPr>
          <a:xfrm flipH="false" flipV="false" rot="0">
            <a:off x="15147372" y="358691"/>
            <a:ext cx="2668919" cy="1638049"/>
          </a:xfrm>
          <a:custGeom>
            <a:avLst/>
            <a:gdLst/>
            <a:ahLst/>
            <a:cxnLst/>
            <a:rect r="r" b="b" t="t" l="l"/>
            <a:pathLst>
              <a:path h="1638049" w="2668919">
                <a:moveTo>
                  <a:pt x="0" y="0"/>
                </a:moveTo>
                <a:lnTo>
                  <a:pt x="2668919" y="0"/>
                </a:lnTo>
                <a:lnTo>
                  <a:pt x="2668919" y="1638049"/>
                </a:lnTo>
                <a:lnTo>
                  <a:pt x="0" y="1638049"/>
                </a:lnTo>
                <a:lnTo>
                  <a:pt x="0" y="0"/>
                </a:lnTo>
                <a:close/>
              </a:path>
            </a:pathLst>
          </a:custGeom>
          <a:blipFill>
            <a:blip r:embed="rId4"/>
            <a:stretch>
              <a:fillRect l="0" t="0" r="0" b="0"/>
            </a:stretch>
          </a:blipFill>
        </p:spPr>
      </p:sp>
      <p:sp>
        <p:nvSpPr>
          <p:cNvPr name="TextBox 5" id="5"/>
          <p:cNvSpPr txBox="true"/>
          <p:nvPr/>
        </p:nvSpPr>
        <p:spPr>
          <a:xfrm rot="0">
            <a:off x="3162063" y="3072916"/>
            <a:ext cx="11985309" cy="5040812"/>
          </a:xfrm>
          <a:prstGeom prst="rect">
            <a:avLst/>
          </a:prstGeom>
        </p:spPr>
        <p:txBody>
          <a:bodyPr anchor="t" rtlCol="false" tIns="0" lIns="0" bIns="0" rIns="0">
            <a:spAutoFit/>
          </a:bodyPr>
          <a:lstStyle/>
          <a:p>
            <a:pPr algn="ctr">
              <a:lnSpc>
                <a:spcPts val="4001"/>
              </a:lnSpc>
            </a:pPr>
            <a:r>
              <a:rPr lang="en-US" sz="2858">
                <a:solidFill>
                  <a:srgbClr val="FFFFFF"/>
                </a:solidFill>
                <a:latin typeface="Nunito"/>
                <a:ea typeface="Nunito"/>
                <a:cs typeface="Nunito"/>
                <a:sym typeface="Nunito"/>
              </a:rPr>
              <a:t>Perkembangan teknologi informasi saat ini menuntut setiap orang memiliki kemampuan dalam pengelolaan data berbasis digital. Banyak kegiatan di sekolah, perkantoran, maupun bisnis membutuhkan sistem yang mampu menyimpan, menampilkan, mengubah, dan menghapus data secara efisien.</a:t>
            </a:r>
          </a:p>
          <a:p>
            <a:pPr algn="ctr">
              <a:lnSpc>
                <a:spcPts val="4001"/>
              </a:lnSpc>
            </a:pPr>
          </a:p>
          <a:p>
            <a:pPr algn="ctr">
              <a:lnSpc>
                <a:spcPts val="4001"/>
              </a:lnSpc>
            </a:pPr>
            <a:r>
              <a:rPr lang="en-US" sz="2858">
                <a:solidFill>
                  <a:srgbClr val="FFFFFF"/>
                </a:solidFill>
                <a:latin typeface="Nunito"/>
                <a:ea typeface="Nunito"/>
                <a:cs typeface="Nunito"/>
                <a:sym typeface="Nunito"/>
              </a:rPr>
              <a:t>Salah satu konsep dasar dalam pembuatan aplikasi web adalah CRUD (Create, Read, Update, Delete). Konsep ini menjadi pondasi utama dalam mengelola data pada berbagai sistem, seperti presensi, inventaris, dan sistem akademik.</a:t>
            </a:r>
          </a:p>
        </p:txBody>
      </p:sp>
      <p:sp>
        <p:nvSpPr>
          <p:cNvPr name="TextBox 6" id="6"/>
          <p:cNvSpPr txBox="true"/>
          <p:nvPr/>
        </p:nvSpPr>
        <p:spPr>
          <a:xfrm rot="0">
            <a:off x="5296118" y="1572374"/>
            <a:ext cx="7695764" cy="1276202"/>
          </a:xfrm>
          <a:prstGeom prst="rect">
            <a:avLst/>
          </a:prstGeom>
        </p:spPr>
        <p:txBody>
          <a:bodyPr anchor="t" rtlCol="false" tIns="0" lIns="0" bIns="0" rIns="0">
            <a:spAutoFit/>
          </a:bodyPr>
          <a:lstStyle/>
          <a:p>
            <a:pPr algn="ctr">
              <a:lnSpc>
                <a:spcPts val="10499"/>
              </a:lnSpc>
            </a:pPr>
            <a:r>
              <a:rPr lang="en-US" sz="7499" spc="202">
                <a:solidFill>
                  <a:srgbClr val="FFFFFF"/>
                </a:solidFill>
                <a:latin typeface="Abril Fatface"/>
                <a:ea typeface="Abril Fatface"/>
                <a:cs typeface="Abril Fatface"/>
                <a:sym typeface="Abril Fatface"/>
              </a:rPr>
              <a:t>Latar belakang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590971" y="1028700"/>
            <a:ext cx="9106058" cy="47625"/>
          </a:xfrm>
          <a:custGeom>
            <a:avLst/>
            <a:gdLst/>
            <a:ahLst/>
            <a:cxnLst/>
            <a:rect r="r" b="b" t="t" l="l"/>
            <a:pathLst>
              <a:path h="47625" w="9106058">
                <a:moveTo>
                  <a:pt x="0" y="0"/>
                </a:moveTo>
                <a:lnTo>
                  <a:pt x="9106058" y="0"/>
                </a:lnTo>
                <a:lnTo>
                  <a:pt x="9106058" y="47625"/>
                </a:lnTo>
                <a:lnTo>
                  <a:pt x="0" y="47625"/>
                </a:lnTo>
                <a:lnTo>
                  <a:pt x="0" y="0"/>
                </a:lnTo>
                <a:close/>
              </a:path>
            </a:pathLst>
          </a:custGeom>
          <a:blipFill>
            <a:blip r:embed="rId3"/>
            <a:stretch>
              <a:fillRect l="0" t="0" r="0" b="-17180000"/>
            </a:stretch>
          </a:blipFill>
        </p:spPr>
      </p:sp>
      <p:sp>
        <p:nvSpPr>
          <p:cNvPr name="TextBox 4" id="4"/>
          <p:cNvSpPr txBox="true"/>
          <p:nvPr/>
        </p:nvSpPr>
        <p:spPr>
          <a:xfrm rot="0">
            <a:off x="4030591" y="1696199"/>
            <a:ext cx="10226818" cy="1184275"/>
          </a:xfrm>
          <a:prstGeom prst="rect">
            <a:avLst/>
          </a:prstGeom>
        </p:spPr>
        <p:txBody>
          <a:bodyPr anchor="t" rtlCol="false" tIns="0" lIns="0" bIns="0" rIns="0">
            <a:spAutoFit/>
          </a:bodyPr>
          <a:lstStyle/>
          <a:p>
            <a:pPr algn="ctr">
              <a:lnSpc>
                <a:spcPts val="9799"/>
              </a:lnSpc>
            </a:pPr>
            <a:r>
              <a:rPr lang="en-US" sz="6999" spc="188">
                <a:solidFill>
                  <a:srgbClr val="FFFFFF"/>
                </a:solidFill>
                <a:latin typeface="Abril Fatface"/>
                <a:ea typeface="Abril Fatface"/>
                <a:cs typeface="Abril Fatface"/>
                <a:sym typeface="Abril Fatface"/>
              </a:rPr>
              <a:t>Tujuan Proyek</a:t>
            </a:r>
          </a:p>
        </p:txBody>
      </p:sp>
      <p:sp>
        <p:nvSpPr>
          <p:cNvPr name="Freeform 5" id="5"/>
          <p:cNvSpPr/>
          <p:nvPr/>
        </p:nvSpPr>
        <p:spPr>
          <a:xfrm flipH="false" flipV="false" rot="0">
            <a:off x="2958098" y="3541065"/>
            <a:ext cx="6465193" cy="4596164"/>
          </a:xfrm>
          <a:custGeom>
            <a:avLst/>
            <a:gdLst/>
            <a:ahLst/>
            <a:cxnLst/>
            <a:rect r="r" b="b" t="t" l="l"/>
            <a:pathLst>
              <a:path h="4596164" w="6465193">
                <a:moveTo>
                  <a:pt x="0" y="0"/>
                </a:moveTo>
                <a:lnTo>
                  <a:pt x="6465193" y="0"/>
                </a:lnTo>
                <a:lnTo>
                  <a:pt x="6465193" y="4596164"/>
                </a:lnTo>
                <a:lnTo>
                  <a:pt x="0" y="45961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07401" y="1820024"/>
            <a:ext cx="6051648" cy="10616926"/>
          </a:xfrm>
          <a:custGeom>
            <a:avLst/>
            <a:gdLst/>
            <a:ahLst/>
            <a:cxnLst/>
            <a:rect r="r" b="b" t="t" l="l"/>
            <a:pathLst>
              <a:path h="10616926" w="6051648">
                <a:moveTo>
                  <a:pt x="0" y="0"/>
                </a:moveTo>
                <a:lnTo>
                  <a:pt x="6051648" y="0"/>
                </a:lnTo>
                <a:lnTo>
                  <a:pt x="6051648" y="10616926"/>
                </a:lnTo>
                <a:lnTo>
                  <a:pt x="0" y="10616926"/>
                </a:lnTo>
                <a:lnTo>
                  <a:pt x="0" y="0"/>
                </a:lnTo>
                <a:close/>
              </a:path>
            </a:pathLst>
          </a:custGeom>
          <a:blipFill>
            <a:blip r:embed="rId6"/>
            <a:stretch>
              <a:fillRect l="0" t="0" r="0" b="0"/>
            </a:stretch>
          </a:blipFill>
        </p:spPr>
      </p:sp>
      <p:sp>
        <p:nvSpPr>
          <p:cNvPr name="Freeform 7" id="7"/>
          <p:cNvSpPr/>
          <p:nvPr/>
        </p:nvSpPr>
        <p:spPr>
          <a:xfrm flipH="false" flipV="false" rot="0">
            <a:off x="15147372" y="358691"/>
            <a:ext cx="2668919" cy="1638049"/>
          </a:xfrm>
          <a:custGeom>
            <a:avLst/>
            <a:gdLst/>
            <a:ahLst/>
            <a:cxnLst/>
            <a:rect r="r" b="b" t="t" l="l"/>
            <a:pathLst>
              <a:path h="1638049" w="2668919">
                <a:moveTo>
                  <a:pt x="0" y="0"/>
                </a:moveTo>
                <a:lnTo>
                  <a:pt x="2668919" y="0"/>
                </a:lnTo>
                <a:lnTo>
                  <a:pt x="2668919" y="1638049"/>
                </a:lnTo>
                <a:lnTo>
                  <a:pt x="0" y="1638049"/>
                </a:lnTo>
                <a:lnTo>
                  <a:pt x="0" y="0"/>
                </a:lnTo>
                <a:close/>
              </a:path>
            </a:pathLst>
          </a:custGeom>
          <a:blipFill>
            <a:blip r:embed="rId7"/>
            <a:stretch>
              <a:fillRect l="0" t="0" r="0" b="0"/>
            </a:stretch>
          </a:blipFill>
        </p:spPr>
      </p:sp>
      <p:sp>
        <p:nvSpPr>
          <p:cNvPr name="TextBox 8" id="8"/>
          <p:cNvSpPr txBox="true"/>
          <p:nvPr/>
        </p:nvSpPr>
        <p:spPr>
          <a:xfrm rot="0">
            <a:off x="3741819" y="4269958"/>
            <a:ext cx="4962433" cy="2750380"/>
          </a:xfrm>
          <a:prstGeom prst="rect">
            <a:avLst/>
          </a:prstGeom>
        </p:spPr>
        <p:txBody>
          <a:bodyPr anchor="t" rtlCol="false" tIns="0" lIns="0" bIns="0" rIns="0">
            <a:spAutoFit/>
          </a:bodyPr>
          <a:lstStyle/>
          <a:p>
            <a:pPr algn="ctr">
              <a:lnSpc>
                <a:spcPts val="4384"/>
              </a:lnSpc>
            </a:pPr>
            <a:r>
              <a:rPr lang="en-US" sz="3131">
                <a:solidFill>
                  <a:srgbClr val="192362"/>
                </a:solidFill>
                <a:latin typeface="Nunito"/>
                <a:ea typeface="Nunito"/>
                <a:cs typeface="Nunito"/>
                <a:sym typeface="Nunito"/>
              </a:rPr>
              <a:t>1.💡 Memahami konsep dasar pengelolaan data dalam aplikasi web melalui operasi Create, Read, Update, dan Delete.</a:t>
            </a:r>
          </a:p>
        </p:txBody>
      </p:sp>
      <p:sp>
        <p:nvSpPr>
          <p:cNvPr name="Freeform 9" id="9"/>
          <p:cNvSpPr/>
          <p:nvPr/>
        </p:nvSpPr>
        <p:spPr>
          <a:xfrm flipH="false" flipV="false" rot="0">
            <a:off x="10033963" y="3541065"/>
            <a:ext cx="6465193" cy="4596164"/>
          </a:xfrm>
          <a:custGeom>
            <a:avLst/>
            <a:gdLst/>
            <a:ahLst/>
            <a:cxnLst/>
            <a:rect r="r" b="b" t="t" l="l"/>
            <a:pathLst>
              <a:path h="4596164" w="6465193">
                <a:moveTo>
                  <a:pt x="0" y="0"/>
                </a:moveTo>
                <a:lnTo>
                  <a:pt x="6465192" y="0"/>
                </a:lnTo>
                <a:lnTo>
                  <a:pt x="6465192" y="4596164"/>
                </a:lnTo>
                <a:lnTo>
                  <a:pt x="0" y="45961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0683166" y="4614461"/>
            <a:ext cx="5193401" cy="2878932"/>
          </a:xfrm>
          <a:prstGeom prst="rect">
            <a:avLst/>
          </a:prstGeom>
        </p:spPr>
        <p:txBody>
          <a:bodyPr anchor="t" rtlCol="false" tIns="0" lIns="0" bIns="0" rIns="0">
            <a:spAutoFit/>
          </a:bodyPr>
          <a:lstStyle/>
          <a:p>
            <a:pPr algn="ctr">
              <a:lnSpc>
                <a:spcPts val="4593"/>
              </a:lnSpc>
            </a:pPr>
            <a:r>
              <a:rPr lang="en-US" sz="3281">
                <a:solidFill>
                  <a:srgbClr val="192362"/>
                </a:solidFill>
                <a:latin typeface="Nunito"/>
                <a:ea typeface="Nunito"/>
                <a:cs typeface="Nunito"/>
                <a:sym typeface="Nunito"/>
              </a:rPr>
              <a:t>2. 🧠 Melatih kemampuan logika pemrograman menggunakan bahasa seperti HTML, PHP, atau Python.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930830" y="2157389"/>
            <a:ext cx="12426341" cy="1276350"/>
          </a:xfrm>
          <a:prstGeom prst="rect">
            <a:avLst/>
          </a:prstGeom>
        </p:spPr>
        <p:txBody>
          <a:bodyPr anchor="t" rtlCol="false" tIns="0" lIns="0" bIns="0" rIns="0">
            <a:spAutoFit/>
          </a:bodyPr>
          <a:lstStyle/>
          <a:p>
            <a:pPr algn="ctr">
              <a:lnSpc>
                <a:spcPts val="10499"/>
              </a:lnSpc>
            </a:pPr>
            <a:r>
              <a:rPr lang="en-US" sz="7499" spc="202">
                <a:solidFill>
                  <a:srgbClr val="FFFFFF"/>
                </a:solidFill>
                <a:latin typeface="Abril Fatface"/>
                <a:ea typeface="Abril Fatface"/>
                <a:cs typeface="Abril Fatface"/>
                <a:sym typeface="Abril Fatface"/>
              </a:rPr>
              <a:t>Alat Dan Bahan</a:t>
            </a:r>
          </a:p>
        </p:txBody>
      </p:sp>
      <p:sp>
        <p:nvSpPr>
          <p:cNvPr name="TextBox 4" id="4"/>
          <p:cNvSpPr txBox="true"/>
          <p:nvPr/>
        </p:nvSpPr>
        <p:spPr>
          <a:xfrm rot="0">
            <a:off x="4344247" y="3946525"/>
            <a:ext cx="11448020" cy="1216025"/>
          </a:xfrm>
          <a:prstGeom prst="rect">
            <a:avLst/>
          </a:prstGeom>
        </p:spPr>
        <p:txBody>
          <a:bodyPr anchor="t" rtlCol="false" tIns="0" lIns="0" bIns="0" rIns="0">
            <a:spAutoFit/>
          </a:bodyPr>
          <a:lstStyle/>
          <a:p>
            <a:pPr algn="l">
              <a:lnSpc>
                <a:spcPts val="4900"/>
              </a:lnSpc>
            </a:pPr>
            <a:r>
              <a:rPr lang="en-US" sz="3500">
                <a:solidFill>
                  <a:srgbClr val="FFFFFF"/>
                </a:solidFill>
                <a:latin typeface="Nunito"/>
                <a:ea typeface="Nunito"/>
                <a:cs typeface="Nunito"/>
                <a:sym typeface="Nunito"/>
              </a:rPr>
              <a:t>1. Perangkat Lunak </a:t>
            </a:r>
          </a:p>
          <a:p>
            <a:pPr algn="l">
              <a:lnSpc>
                <a:spcPts val="4900"/>
              </a:lnSpc>
            </a:pPr>
            <a:r>
              <a:rPr lang="en-US" sz="3500">
                <a:solidFill>
                  <a:srgbClr val="FFFFFF"/>
                </a:solidFill>
                <a:latin typeface="Nunito"/>
                <a:ea typeface="Nunito"/>
                <a:cs typeface="Nunito"/>
                <a:sym typeface="Nunito"/>
              </a:rPr>
              <a:t>Canva Ai ( untuk desain UI Website) </a:t>
            </a:r>
          </a:p>
        </p:txBody>
      </p:sp>
      <p:sp>
        <p:nvSpPr>
          <p:cNvPr name="Freeform 5" id="5"/>
          <p:cNvSpPr/>
          <p:nvPr/>
        </p:nvSpPr>
        <p:spPr>
          <a:xfrm flipH="false" flipV="false" rot="0">
            <a:off x="-1707401" y="1820024"/>
            <a:ext cx="6051648" cy="10616926"/>
          </a:xfrm>
          <a:custGeom>
            <a:avLst/>
            <a:gdLst/>
            <a:ahLst/>
            <a:cxnLst/>
            <a:rect r="r" b="b" t="t" l="l"/>
            <a:pathLst>
              <a:path h="10616926" w="6051648">
                <a:moveTo>
                  <a:pt x="0" y="0"/>
                </a:moveTo>
                <a:lnTo>
                  <a:pt x="6051648" y="0"/>
                </a:lnTo>
                <a:lnTo>
                  <a:pt x="6051648" y="10616926"/>
                </a:lnTo>
                <a:lnTo>
                  <a:pt x="0" y="10616926"/>
                </a:lnTo>
                <a:lnTo>
                  <a:pt x="0" y="0"/>
                </a:lnTo>
                <a:close/>
              </a:path>
            </a:pathLst>
          </a:custGeom>
          <a:blipFill>
            <a:blip r:embed="rId3"/>
            <a:stretch>
              <a:fillRect l="0" t="0" r="0" b="0"/>
            </a:stretch>
          </a:blipFill>
        </p:spPr>
      </p:sp>
      <p:sp>
        <p:nvSpPr>
          <p:cNvPr name="Freeform 6" id="6"/>
          <p:cNvSpPr/>
          <p:nvPr/>
        </p:nvSpPr>
        <p:spPr>
          <a:xfrm flipH="false" flipV="false" rot="0">
            <a:off x="15147372" y="358691"/>
            <a:ext cx="2668919" cy="1638049"/>
          </a:xfrm>
          <a:custGeom>
            <a:avLst/>
            <a:gdLst/>
            <a:ahLst/>
            <a:cxnLst/>
            <a:rect r="r" b="b" t="t" l="l"/>
            <a:pathLst>
              <a:path h="1638049" w="2668919">
                <a:moveTo>
                  <a:pt x="0" y="0"/>
                </a:moveTo>
                <a:lnTo>
                  <a:pt x="2668919" y="0"/>
                </a:lnTo>
                <a:lnTo>
                  <a:pt x="2668919" y="1638049"/>
                </a:lnTo>
                <a:lnTo>
                  <a:pt x="0" y="1638049"/>
                </a:lnTo>
                <a:lnTo>
                  <a:pt x="0" y="0"/>
                </a:lnTo>
                <a:close/>
              </a:path>
            </a:pathLst>
          </a:custGeom>
          <a:blipFill>
            <a:blip r:embed="rId4"/>
            <a:stretch>
              <a:fillRect l="0" t="0" r="0" b="0"/>
            </a:stretch>
          </a:blipFill>
        </p:spPr>
      </p:sp>
      <p:sp>
        <p:nvSpPr>
          <p:cNvPr name="TextBox 7" id="7"/>
          <p:cNvSpPr txBox="true"/>
          <p:nvPr/>
        </p:nvSpPr>
        <p:spPr>
          <a:xfrm rot="0">
            <a:off x="4344247" y="5638800"/>
            <a:ext cx="11448020" cy="1216025"/>
          </a:xfrm>
          <a:prstGeom prst="rect">
            <a:avLst/>
          </a:prstGeom>
        </p:spPr>
        <p:txBody>
          <a:bodyPr anchor="t" rtlCol="false" tIns="0" lIns="0" bIns="0" rIns="0">
            <a:spAutoFit/>
          </a:bodyPr>
          <a:lstStyle/>
          <a:p>
            <a:pPr algn="l">
              <a:lnSpc>
                <a:spcPts val="4900"/>
              </a:lnSpc>
            </a:pPr>
            <a:r>
              <a:rPr lang="en-US" sz="3500">
                <a:solidFill>
                  <a:srgbClr val="FFFFFF"/>
                </a:solidFill>
                <a:latin typeface="Nunito"/>
                <a:ea typeface="Nunito"/>
                <a:cs typeface="Nunito"/>
                <a:sym typeface="Nunito"/>
              </a:rPr>
              <a:t>2. Perangkat Keras</a:t>
            </a:r>
          </a:p>
          <a:p>
            <a:pPr algn="l">
              <a:lnSpc>
                <a:spcPts val="4900"/>
              </a:lnSpc>
            </a:pPr>
            <a:r>
              <a:rPr lang="en-US" sz="3500">
                <a:solidFill>
                  <a:srgbClr val="FFFFFF"/>
                </a:solidFill>
                <a:latin typeface="Nunito"/>
                <a:ea typeface="Nunito"/>
                <a:cs typeface="Nunito"/>
                <a:sym typeface="Nunito"/>
              </a:rPr>
              <a:t>Laptop / PC dengan koneksi internet.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4014994" y="3652792"/>
            <a:ext cx="11132378" cy="5848350"/>
          </a:xfrm>
          <a:prstGeom prst="rect">
            <a:avLst/>
          </a:prstGeom>
        </p:spPr>
        <p:txBody>
          <a:bodyPr anchor="t" rtlCol="false" tIns="0" lIns="0" bIns="0" rIns="0">
            <a:spAutoFit/>
          </a:bodyPr>
          <a:lstStyle/>
          <a:p>
            <a:pPr algn="l">
              <a:lnSpc>
                <a:spcPts val="4200"/>
              </a:lnSpc>
            </a:pPr>
            <a:r>
              <a:rPr lang="en-US" sz="3000">
                <a:solidFill>
                  <a:srgbClr val="FFFFFF"/>
                </a:solidFill>
                <a:latin typeface="Nunito"/>
                <a:ea typeface="Nunito"/>
                <a:cs typeface="Nunito"/>
                <a:sym typeface="Nunito"/>
              </a:rPr>
              <a:t>🟩Create berarti membuat atau menambahkan data baru ke sistem, misalnya menambah data presensi siswa yang hadir.</a:t>
            </a:r>
          </a:p>
          <a:p>
            <a:pPr algn="l">
              <a:lnSpc>
                <a:spcPts val="4200"/>
              </a:lnSpc>
            </a:pPr>
          </a:p>
          <a:p>
            <a:pPr algn="l">
              <a:lnSpc>
                <a:spcPts val="4200"/>
              </a:lnSpc>
            </a:pPr>
            <a:r>
              <a:rPr lang="en-US" sz="3000">
                <a:solidFill>
                  <a:srgbClr val="FFFFFF"/>
                </a:solidFill>
                <a:latin typeface="Nunito"/>
                <a:ea typeface="Nunito"/>
                <a:cs typeface="Nunito"/>
                <a:sym typeface="Nunito"/>
              </a:rPr>
              <a:t>🟦</a:t>
            </a:r>
            <a:r>
              <a:rPr lang="en-US" sz="3000">
                <a:solidFill>
                  <a:srgbClr val="FFFFFF"/>
                </a:solidFill>
                <a:latin typeface="Nunito"/>
                <a:ea typeface="Nunito"/>
                <a:cs typeface="Nunito"/>
                <a:sym typeface="Nunito"/>
              </a:rPr>
              <a:t>Read digunakan untuk menampilkan atau membaca data yang sudah tersimpan, seperti melihat daftar kehadiran.</a:t>
            </a:r>
          </a:p>
          <a:p>
            <a:pPr algn="l">
              <a:lnSpc>
                <a:spcPts val="4200"/>
              </a:lnSpc>
            </a:pPr>
          </a:p>
          <a:p>
            <a:pPr algn="l">
              <a:lnSpc>
                <a:spcPts val="4200"/>
              </a:lnSpc>
            </a:pPr>
            <a:r>
              <a:rPr lang="en-US" sz="3000">
                <a:solidFill>
                  <a:srgbClr val="FFFFFF"/>
                </a:solidFill>
                <a:latin typeface="Nunito"/>
                <a:ea typeface="Nunito"/>
                <a:cs typeface="Nunito"/>
                <a:sym typeface="Nunito"/>
              </a:rPr>
              <a:t>🟨</a:t>
            </a:r>
            <a:r>
              <a:rPr lang="en-US" sz="3000">
                <a:solidFill>
                  <a:srgbClr val="FFFFFF"/>
                </a:solidFill>
                <a:latin typeface="Nunito"/>
                <a:ea typeface="Nunito"/>
                <a:cs typeface="Nunito"/>
                <a:sym typeface="Nunito"/>
              </a:rPr>
              <a:t>Update berfungsi untuk memperbarui data yang sudah ada, contohnya mengubah status siswa dari “izin” menjadi “hadir”.</a:t>
            </a:r>
          </a:p>
          <a:p>
            <a:pPr algn="l">
              <a:lnSpc>
                <a:spcPts val="4200"/>
              </a:lnSpc>
            </a:pPr>
          </a:p>
          <a:p>
            <a:pPr algn="l">
              <a:lnSpc>
                <a:spcPts val="4200"/>
              </a:lnSpc>
            </a:pPr>
            <a:r>
              <a:rPr lang="en-US" sz="3000">
                <a:solidFill>
                  <a:srgbClr val="FFFFFF"/>
                </a:solidFill>
                <a:latin typeface="Nunito"/>
                <a:ea typeface="Nunito"/>
                <a:cs typeface="Nunito"/>
                <a:sym typeface="Nunito"/>
              </a:rPr>
              <a:t>🟥</a:t>
            </a:r>
            <a:r>
              <a:rPr lang="en-US" sz="3000">
                <a:solidFill>
                  <a:srgbClr val="FFFFFF"/>
                </a:solidFill>
                <a:latin typeface="Nunito"/>
                <a:ea typeface="Nunito"/>
                <a:cs typeface="Nunito"/>
                <a:sym typeface="Nunito"/>
              </a:rPr>
              <a:t>Delete digunakan untuk menghapus data yang tidak diperlukan, misalnya menghapus data presensi yang salah input.</a:t>
            </a:r>
          </a:p>
        </p:txBody>
      </p:sp>
      <p:sp>
        <p:nvSpPr>
          <p:cNvPr name="TextBox 4" id="4"/>
          <p:cNvSpPr txBox="true"/>
          <p:nvPr/>
        </p:nvSpPr>
        <p:spPr>
          <a:xfrm rot="0">
            <a:off x="4624163" y="1853865"/>
            <a:ext cx="9039674" cy="1276350"/>
          </a:xfrm>
          <a:prstGeom prst="rect">
            <a:avLst/>
          </a:prstGeom>
        </p:spPr>
        <p:txBody>
          <a:bodyPr anchor="t" rtlCol="false" tIns="0" lIns="0" bIns="0" rIns="0">
            <a:spAutoFit/>
          </a:bodyPr>
          <a:lstStyle/>
          <a:p>
            <a:pPr algn="ctr">
              <a:lnSpc>
                <a:spcPts val="10499"/>
              </a:lnSpc>
            </a:pPr>
            <a:r>
              <a:rPr lang="en-US" sz="7499" spc="202">
                <a:solidFill>
                  <a:srgbClr val="FFFFFF"/>
                </a:solidFill>
                <a:latin typeface="Abril Fatface"/>
                <a:ea typeface="Abril Fatface"/>
                <a:cs typeface="Abril Fatface"/>
                <a:sym typeface="Abril Fatface"/>
              </a:rPr>
              <a:t>Konsep CRUD</a:t>
            </a:r>
          </a:p>
        </p:txBody>
      </p:sp>
      <p:sp>
        <p:nvSpPr>
          <p:cNvPr name="Freeform 5" id="5"/>
          <p:cNvSpPr/>
          <p:nvPr/>
        </p:nvSpPr>
        <p:spPr>
          <a:xfrm flipH="false" flipV="false" rot="0">
            <a:off x="-1707401" y="1820024"/>
            <a:ext cx="6051648" cy="10616926"/>
          </a:xfrm>
          <a:custGeom>
            <a:avLst/>
            <a:gdLst/>
            <a:ahLst/>
            <a:cxnLst/>
            <a:rect r="r" b="b" t="t" l="l"/>
            <a:pathLst>
              <a:path h="10616926" w="6051648">
                <a:moveTo>
                  <a:pt x="0" y="0"/>
                </a:moveTo>
                <a:lnTo>
                  <a:pt x="6051648" y="0"/>
                </a:lnTo>
                <a:lnTo>
                  <a:pt x="6051648" y="10616926"/>
                </a:lnTo>
                <a:lnTo>
                  <a:pt x="0" y="10616926"/>
                </a:lnTo>
                <a:lnTo>
                  <a:pt x="0" y="0"/>
                </a:lnTo>
                <a:close/>
              </a:path>
            </a:pathLst>
          </a:custGeom>
          <a:blipFill>
            <a:blip r:embed="rId3"/>
            <a:stretch>
              <a:fillRect l="0" t="0" r="0" b="0"/>
            </a:stretch>
          </a:blipFill>
        </p:spPr>
      </p:sp>
      <p:sp>
        <p:nvSpPr>
          <p:cNvPr name="Freeform 6" id="6"/>
          <p:cNvSpPr/>
          <p:nvPr/>
        </p:nvSpPr>
        <p:spPr>
          <a:xfrm flipH="false" flipV="false" rot="0">
            <a:off x="15147372" y="358691"/>
            <a:ext cx="2668919" cy="1638049"/>
          </a:xfrm>
          <a:custGeom>
            <a:avLst/>
            <a:gdLst/>
            <a:ahLst/>
            <a:cxnLst/>
            <a:rect r="r" b="b" t="t" l="l"/>
            <a:pathLst>
              <a:path h="1638049" w="2668919">
                <a:moveTo>
                  <a:pt x="0" y="0"/>
                </a:moveTo>
                <a:lnTo>
                  <a:pt x="2668919" y="0"/>
                </a:lnTo>
                <a:lnTo>
                  <a:pt x="2668919" y="1638049"/>
                </a:lnTo>
                <a:lnTo>
                  <a:pt x="0" y="1638049"/>
                </a:lnTo>
                <a:lnTo>
                  <a:pt x="0" y="0"/>
                </a:lnTo>
                <a:close/>
              </a:path>
            </a:pathLst>
          </a:custGeom>
          <a:blipFill>
            <a:blip r:embed="rId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7013834">
            <a:off x="-855508" y="3304447"/>
            <a:ext cx="1295327" cy="1140949"/>
          </a:xfrm>
          <a:custGeom>
            <a:avLst/>
            <a:gdLst/>
            <a:ahLst/>
            <a:cxnLst/>
            <a:rect r="r" b="b" t="t" l="l"/>
            <a:pathLst>
              <a:path h="1140949" w="1295327">
                <a:moveTo>
                  <a:pt x="0" y="0"/>
                </a:moveTo>
                <a:lnTo>
                  <a:pt x="1295327" y="0"/>
                </a:lnTo>
                <a:lnTo>
                  <a:pt x="1295327" y="1140949"/>
                </a:lnTo>
                <a:lnTo>
                  <a:pt x="0" y="11409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70061" y="2982094"/>
            <a:ext cx="9725899" cy="6127750"/>
          </a:xfrm>
          <a:prstGeom prst="rect">
            <a:avLst/>
          </a:prstGeom>
        </p:spPr>
        <p:txBody>
          <a:bodyPr anchor="t" rtlCol="false" tIns="0" lIns="0" bIns="0" rIns="0">
            <a:spAutoFit/>
          </a:bodyPr>
          <a:lstStyle/>
          <a:p>
            <a:pPr algn="l">
              <a:lnSpc>
                <a:spcPts val="3500"/>
              </a:lnSpc>
            </a:pPr>
            <a:r>
              <a:rPr lang="en-US" sz="2500">
                <a:solidFill>
                  <a:srgbClr val="FFFFFF"/>
                </a:solidFill>
                <a:latin typeface="Nunito"/>
                <a:ea typeface="Nunito"/>
                <a:cs typeface="Nunito"/>
                <a:sym typeface="Nunito"/>
              </a:rPr>
              <a:t>1. 🎨 Membuat desain otomatis</a:t>
            </a:r>
          </a:p>
          <a:p>
            <a:pPr algn="l">
              <a:lnSpc>
                <a:spcPts val="3500"/>
              </a:lnSpc>
            </a:pPr>
            <a:r>
              <a:rPr lang="en-US" sz="2500">
                <a:solidFill>
                  <a:srgbClr val="FFFFFF"/>
                </a:solidFill>
                <a:latin typeface="Nunito"/>
                <a:ea typeface="Nunito"/>
                <a:cs typeface="Nunito"/>
                <a:sym typeface="Nunito"/>
              </a:rPr>
              <a:t>Kamu cukup menulis perintah seperti “buat poster lomba lari dengan tema merah” — Canva AI akan langsung membuat desain poster sesuai deskripsi kamu.</a:t>
            </a:r>
          </a:p>
          <a:p>
            <a:pPr algn="l">
              <a:lnSpc>
                <a:spcPts val="3500"/>
              </a:lnSpc>
            </a:pPr>
          </a:p>
          <a:p>
            <a:pPr algn="l">
              <a:lnSpc>
                <a:spcPts val="3500"/>
              </a:lnSpc>
            </a:pPr>
          </a:p>
          <a:p>
            <a:pPr algn="l">
              <a:lnSpc>
                <a:spcPts val="3500"/>
              </a:lnSpc>
            </a:pPr>
            <a:r>
              <a:rPr lang="en-US" sz="2500">
                <a:solidFill>
                  <a:srgbClr val="FFFFFF"/>
                </a:solidFill>
                <a:latin typeface="Nunito"/>
                <a:ea typeface="Nunito"/>
                <a:cs typeface="Nunito"/>
                <a:sym typeface="Nunito"/>
              </a:rPr>
              <a:t>2. 🧠 Membuat presentasi atau dokumen otomatis</a:t>
            </a:r>
          </a:p>
          <a:p>
            <a:pPr algn="l">
              <a:lnSpc>
                <a:spcPts val="3500"/>
              </a:lnSpc>
            </a:pPr>
            <a:r>
              <a:rPr lang="en-US" sz="2500">
                <a:solidFill>
                  <a:srgbClr val="FFFFFF"/>
                </a:solidFill>
                <a:latin typeface="Nunito"/>
                <a:ea typeface="Nunito"/>
                <a:cs typeface="Nunito"/>
                <a:sym typeface="Nunito"/>
              </a:rPr>
              <a:t>Dengan fitur Magic Write dan Magic Presentation, Canva AI bisa membuat:</a:t>
            </a:r>
          </a:p>
          <a:p>
            <a:pPr algn="l">
              <a:lnSpc>
                <a:spcPts val="3500"/>
              </a:lnSpc>
            </a:pPr>
          </a:p>
          <a:p>
            <a:pPr algn="l">
              <a:lnSpc>
                <a:spcPts val="3500"/>
              </a:lnSpc>
            </a:pPr>
            <a:r>
              <a:rPr lang="en-US" sz="2500">
                <a:solidFill>
                  <a:srgbClr val="FFFFFF"/>
                </a:solidFill>
                <a:latin typeface="Nunito"/>
                <a:ea typeface="Nunito"/>
                <a:cs typeface="Nunito"/>
                <a:sym typeface="Nunito"/>
              </a:rPr>
              <a:t>Slide presentasi lengkap (judul, isi, visual)</a:t>
            </a:r>
          </a:p>
          <a:p>
            <a:pPr algn="l">
              <a:lnSpc>
                <a:spcPts val="3500"/>
              </a:lnSpc>
            </a:pPr>
          </a:p>
          <a:p>
            <a:pPr algn="l">
              <a:lnSpc>
                <a:spcPts val="3500"/>
              </a:lnSpc>
            </a:pPr>
            <a:r>
              <a:rPr lang="en-US" sz="2500">
                <a:solidFill>
                  <a:srgbClr val="FFFFFF"/>
                </a:solidFill>
                <a:latin typeface="Nunito"/>
                <a:ea typeface="Nunito"/>
                <a:cs typeface="Nunito"/>
                <a:sym typeface="Nunito"/>
              </a:rPr>
              <a:t>Dokumen seperti proposal, laporan, atau resume</a:t>
            </a:r>
          </a:p>
          <a:p>
            <a:pPr algn="l">
              <a:lnSpc>
                <a:spcPts val="3500"/>
              </a:lnSpc>
            </a:pPr>
          </a:p>
        </p:txBody>
      </p:sp>
      <p:sp>
        <p:nvSpPr>
          <p:cNvPr name="TextBox 5" id="5"/>
          <p:cNvSpPr txBox="true"/>
          <p:nvPr/>
        </p:nvSpPr>
        <p:spPr>
          <a:xfrm rot="0">
            <a:off x="2277112" y="1287127"/>
            <a:ext cx="13733775" cy="1276350"/>
          </a:xfrm>
          <a:prstGeom prst="rect">
            <a:avLst/>
          </a:prstGeom>
        </p:spPr>
        <p:txBody>
          <a:bodyPr anchor="t" rtlCol="false" tIns="0" lIns="0" bIns="0" rIns="0">
            <a:spAutoFit/>
          </a:bodyPr>
          <a:lstStyle/>
          <a:p>
            <a:pPr algn="ctr">
              <a:lnSpc>
                <a:spcPts val="10499"/>
              </a:lnSpc>
            </a:pPr>
            <a:r>
              <a:rPr lang="en-US" sz="7499" spc="202">
                <a:solidFill>
                  <a:srgbClr val="FFFFFF"/>
                </a:solidFill>
                <a:latin typeface="Abril Fatface"/>
                <a:ea typeface="Abril Fatface"/>
                <a:cs typeface="Abril Fatface"/>
                <a:sym typeface="Abril Fatface"/>
              </a:rPr>
              <a:t>Desain UI</a:t>
            </a:r>
          </a:p>
        </p:txBody>
      </p:sp>
      <p:sp>
        <p:nvSpPr>
          <p:cNvPr name="Freeform 6" id="6"/>
          <p:cNvSpPr/>
          <p:nvPr/>
        </p:nvSpPr>
        <p:spPr>
          <a:xfrm flipH="false" flipV="false" rot="0">
            <a:off x="-1009602" y="5450966"/>
            <a:ext cx="3666535" cy="6432518"/>
          </a:xfrm>
          <a:custGeom>
            <a:avLst/>
            <a:gdLst/>
            <a:ahLst/>
            <a:cxnLst/>
            <a:rect r="r" b="b" t="t" l="l"/>
            <a:pathLst>
              <a:path h="6432518" w="3666535">
                <a:moveTo>
                  <a:pt x="0" y="0"/>
                </a:moveTo>
                <a:lnTo>
                  <a:pt x="3666535" y="0"/>
                </a:lnTo>
                <a:lnTo>
                  <a:pt x="3666535" y="6432518"/>
                </a:lnTo>
                <a:lnTo>
                  <a:pt x="0" y="6432518"/>
                </a:lnTo>
                <a:lnTo>
                  <a:pt x="0" y="0"/>
                </a:lnTo>
                <a:close/>
              </a:path>
            </a:pathLst>
          </a:custGeom>
          <a:blipFill>
            <a:blip r:embed="rId5"/>
            <a:stretch>
              <a:fillRect l="0" t="0" r="0" b="0"/>
            </a:stretch>
          </a:blipFill>
        </p:spPr>
      </p:sp>
      <p:sp>
        <p:nvSpPr>
          <p:cNvPr name="Freeform 7" id="7"/>
          <p:cNvSpPr/>
          <p:nvPr/>
        </p:nvSpPr>
        <p:spPr>
          <a:xfrm flipH="false" flipV="false" rot="0">
            <a:off x="15147372" y="358691"/>
            <a:ext cx="2668919" cy="1638049"/>
          </a:xfrm>
          <a:custGeom>
            <a:avLst/>
            <a:gdLst/>
            <a:ahLst/>
            <a:cxnLst/>
            <a:rect r="r" b="b" t="t" l="l"/>
            <a:pathLst>
              <a:path h="1638049" w="2668919">
                <a:moveTo>
                  <a:pt x="0" y="0"/>
                </a:moveTo>
                <a:lnTo>
                  <a:pt x="2668919" y="0"/>
                </a:lnTo>
                <a:lnTo>
                  <a:pt x="2668919" y="1638049"/>
                </a:lnTo>
                <a:lnTo>
                  <a:pt x="0" y="1638049"/>
                </a:lnTo>
                <a:lnTo>
                  <a:pt x="0" y="0"/>
                </a:lnTo>
                <a:close/>
              </a:path>
            </a:pathLst>
          </a:custGeom>
          <a:blipFill>
            <a:blip r:embed="rId6"/>
            <a:stretch>
              <a:fillRect l="0" t="0" r="0" b="0"/>
            </a:stretch>
          </a:blipFill>
        </p:spPr>
      </p:sp>
      <p:sp>
        <p:nvSpPr>
          <p:cNvPr name="Freeform 8" id="8"/>
          <p:cNvSpPr/>
          <p:nvPr/>
        </p:nvSpPr>
        <p:spPr>
          <a:xfrm flipH="false" flipV="false" rot="0">
            <a:off x="11413043" y="4246030"/>
            <a:ext cx="6874957" cy="4421195"/>
          </a:xfrm>
          <a:custGeom>
            <a:avLst/>
            <a:gdLst/>
            <a:ahLst/>
            <a:cxnLst/>
            <a:rect r="r" b="b" t="t" l="l"/>
            <a:pathLst>
              <a:path h="4421195" w="6874957">
                <a:moveTo>
                  <a:pt x="0" y="0"/>
                </a:moveTo>
                <a:lnTo>
                  <a:pt x="6874957" y="0"/>
                </a:lnTo>
                <a:lnTo>
                  <a:pt x="6874957" y="4421195"/>
                </a:lnTo>
                <a:lnTo>
                  <a:pt x="0" y="4421195"/>
                </a:lnTo>
                <a:lnTo>
                  <a:pt x="0" y="0"/>
                </a:lnTo>
                <a:close/>
              </a:path>
            </a:pathLst>
          </a:custGeom>
          <a:blipFill>
            <a:blip r:embed="rId7"/>
            <a:stretch>
              <a:fillRect l="-13184" t="-167489" r="-12685" b="-16746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7142861">
            <a:off x="2591393" y="9905988"/>
            <a:ext cx="1888996" cy="1663864"/>
          </a:xfrm>
          <a:custGeom>
            <a:avLst/>
            <a:gdLst/>
            <a:ahLst/>
            <a:cxnLst/>
            <a:rect r="r" b="b" t="t" l="l"/>
            <a:pathLst>
              <a:path h="1663864" w="1888996">
                <a:moveTo>
                  <a:pt x="0" y="0"/>
                </a:moveTo>
                <a:lnTo>
                  <a:pt x="1888996" y="0"/>
                </a:lnTo>
                <a:lnTo>
                  <a:pt x="1888996" y="1663864"/>
                </a:lnTo>
                <a:lnTo>
                  <a:pt x="0" y="16638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149869" y="2865350"/>
            <a:ext cx="1212847" cy="7193050"/>
          </a:xfrm>
          <a:prstGeom prst="rect">
            <a:avLst/>
          </a:prstGeom>
        </p:spPr>
        <p:txBody>
          <a:bodyPr anchor="t" rtlCol="false" tIns="0" lIns="0" bIns="0" rIns="0">
            <a:spAutoFit/>
          </a:bodyPr>
          <a:lstStyle/>
          <a:p>
            <a:pPr algn="ctr">
              <a:lnSpc>
                <a:spcPts val="265"/>
              </a:lnSpc>
            </a:pPr>
            <a:r>
              <a:rPr lang="en-US" sz="189">
                <a:solidFill>
                  <a:srgbClr val="FFFFFF"/>
                </a:solidFill>
                <a:latin typeface="Nunito"/>
                <a:ea typeface="Nunito"/>
                <a:cs typeface="Nunito"/>
                <a:sym typeface="Nunito"/>
              </a:rPr>
              <a:t>&lt;!DOCTYPE html&gt;</a:t>
            </a:r>
          </a:p>
          <a:p>
            <a:pPr algn="ctr">
              <a:lnSpc>
                <a:spcPts val="265"/>
              </a:lnSpc>
            </a:pPr>
            <a:r>
              <a:rPr lang="en-US" sz="189">
                <a:solidFill>
                  <a:srgbClr val="FFFFFF"/>
                </a:solidFill>
                <a:latin typeface="Nunito"/>
                <a:ea typeface="Nunito"/>
                <a:cs typeface="Nunito"/>
                <a:sym typeface="Nunito"/>
              </a:rPr>
              <a:t>&lt;html lang="id"&gt;</a:t>
            </a:r>
          </a:p>
          <a:p>
            <a:pPr algn="ctr">
              <a:lnSpc>
                <a:spcPts val="265"/>
              </a:lnSpc>
            </a:pPr>
            <a:r>
              <a:rPr lang="en-US" sz="189">
                <a:solidFill>
                  <a:srgbClr val="FFFFFF"/>
                </a:solidFill>
                <a:latin typeface="Nunito"/>
                <a:ea typeface="Nunito"/>
                <a:cs typeface="Nunito"/>
                <a:sym typeface="Nunito"/>
              </a:rPr>
              <a:t>&lt;head&gt;</a:t>
            </a:r>
          </a:p>
          <a:p>
            <a:pPr algn="ctr">
              <a:lnSpc>
                <a:spcPts val="265"/>
              </a:lnSpc>
            </a:pPr>
            <a:r>
              <a:rPr lang="en-US" sz="189">
                <a:solidFill>
                  <a:srgbClr val="FFFFFF"/>
                </a:solidFill>
                <a:latin typeface="Nunito"/>
                <a:ea typeface="Nunito"/>
                <a:cs typeface="Nunito"/>
                <a:sym typeface="Nunito"/>
              </a:rPr>
              <a:t>  &lt;meta charset="UTF-8"&gt;</a:t>
            </a:r>
          </a:p>
          <a:p>
            <a:pPr algn="ctr">
              <a:lnSpc>
                <a:spcPts val="265"/>
              </a:lnSpc>
            </a:pPr>
            <a:r>
              <a:rPr lang="en-US" sz="189">
                <a:solidFill>
                  <a:srgbClr val="FFFFFF"/>
                </a:solidFill>
                <a:latin typeface="Nunito"/>
                <a:ea typeface="Nunito"/>
                <a:cs typeface="Nunito"/>
                <a:sym typeface="Nunito"/>
              </a:rPr>
              <a:t>  &lt;meta name="viewport" content="width=device-width, initial-scale=1.0"&gt;</a:t>
            </a:r>
          </a:p>
          <a:p>
            <a:pPr algn="ctr">
              <a:lnSpc>
                <a:spcPts val="265"/>
              </a:lnSpc>
            </a:pPr>
            <a:r>
              <a:rPr lang="en-US" sz="189">
                <a:solidFill>
                  <a:srgbClr val="FFFFFF"/>
                </a:solidFill>
                <a:latin typeface="Nunito"/>
                <a:ea typeface="Nunito"/>
                <a:cs typeface="Nunito"/>
                <a:sym typeface="Nunito"/>
              </a:rPr>
              <a:t>  &lt;title&gt;Website Presensi CRUD&lt;/title&gt;</a:t>
            </a:r>
          </a:p>
          <a:p>
            <a:pPr algn="ctr">
              <a:lnSpc>
                <a:spcPts val="265"/>
              </a:lnSpc>
            </a:pPr>
            <a:r>
              <a:rPr lang="en-US" sz="189">
                <a:solidFill>
                  <a:srgbClr val="FFFFFF"/>
                </a:solidFill>
                <a:latin typeface="Nunito"/>
                <a:ea typeface="Nunito"/>
                <a:cs typeface="Nunito"/>
                <a:sym typeface="Nunito"/>
              </a:rPr>
              <a:t>  &lt;style&gt;</a:t>
            </a:r>
          </a:p>
          <a:p>
            <a:pPr algn="ctr">
              <a:lnSpc>
                <a:spcPts val="265"/>
              </a:lnSpc>
            </a:pPr>
            <a:r>
              <a:rPr lang="en-US" sz="189">
                <a:solidFill>
                  <a:srgbClr val="FFFFFF"/>
                </a:solidFill>
                <a:latin typeface="Nunito"/>
                <a:ea typeface="Nunito"/>
                <a:cs typeface="Nunito"/>
                <a:sym typeface="Nunito"/>
              </a:rPr>
              <a:t>    body {</a:t>
            </a:r>
          </a:p>
          <a:p>
            <a:pPr algn="ctr">
              <a:lnSpc>
                <a:spcPts val="265"/>
              </a:lnSpc>
            </a:pPr>
            <a:r>
              <a:rPr lang="en-US" sz="189">
                <a:solidFill>
                  <a:srgbClr val="FFFFFF"/>
                </a:solidFill>
                <a:latin typeface="Nunito"/>
                <a:ea typeface="Nunito"/>
                <a:cs typeface="Nunito"/>
                <a:sym typeface="Nunito"/>
              </a:rPr>
              <a:t>      font-family: "Poppins", sans-serif;</a:t>
            </a:r>
          </a:p>
          <a:p>
            <a:pPr algn="ctr">
              <a:lnSpc>
                <a:spcPts val="265"/>
              </a:lnSpc>
            </a:pPr>
            <a:r>
              <a:rPr lang="en-US" sz="189">
                <a:solidFill>
                  <a:srgbClr val="FFFFFF"/>
                </a:solidFill>
                <a:latin typeface="Nunito"/>
                <a:ea typeface="Nunito"/>
                <a:cs typeface="Nunito"/>
                <a:sym typeface="Nunito"/>
              </a:rPr>
              <a:t>      background: linear-gradient(135deg, #00b4db, #0083b0);</a:t>
            </a:r>
          </a:p>
          <a:p>
            <a:pPr algn="ctr">
              <a:lnSpc>
                <a:spcPts val="265"/>
              </a:lnSpc>
            </a:pPr>
            <a:r>
              <a:rPr lang="en-US" sz="189">
                <a:solidFill>
                  <a:srgbClr val="FFFFFF"/>
                </a:solidFill>
                <a:latin typeface="Nunito"/>
                <a:ea typeface="Nunito"/>
                <a:cs typeface="Nunito"/>
                <a:sym typeface="Nunito"/>
              </a:rPr>
              <a:t>      color: white;</a:t>
            </a:r>
          </a:p>
          <a:p>
            <a:pPr algn="ctr">
              <a:lnSpc>
                <a:spcPts val="265"/>
              </a:lnSpc>
            </a:pPr>
            <a:r>
              <a:rPr lang="en-US" sz="189">
                <a:solidFill>
                  <a:srgbClr val="FFFFFF"/>
                </a:solidFill>
                <a:latin typeface="Nunito"/>
                <a:ea typeface="Nunito"/>
                <a:cs typeface="Nunito"/>
                <a:sym typeface="Nunito"/>
              </a:rPr>
              <a:t>      display: flex;</a:t>
            </a:r>
          </a:p>
          <a:p>
            <a:pPr algn="ctr">
              <a:lnSpc>
                <a:spcPts val="265"/>
              </a:lnSpc>
            </a:pPr>
            <a:r>
              <a:rPr lang="en-US" sz="189">
                <a:solidFill>
                  <a:srgbClr val="FFFFFF"/>
                </a:solidFill>
                <a:latin typeface="Nunito"/>
                <a:ea typeface="Nunito"/>
                <a:cs typeface="Nunito"/>
                <a:sym typeface="Nunito"/>
              </a:rPr>
              <a:t>      flex-direction: column;</a:t>
            </a:r>
          </a:p>
          <a:p>
            <a:pPr algn="ctr">
              <a:lnSpc>
                <a:spcPts val="265"/>
              </a:lnSpc>
            </a:pPr>
            <a:r>
              <a:rPr lang="en-US" sz="189">
                <a:solidFill>
                  <a:srgbClr val="FFFFFF"/>
                </a:solidFill>
                <a:latin typeface="Nunito"/>
                <a:ea typeface="Nunito"/>
                <a:cs typeface="Nunito"/>
                <a:sym typeface="Nunito"/>
              </a:rPr>
              <a:t>      align-items: center;</a:t>
            </a:r>
          </a:p>
          <a:p>
            <a:pPr algn="ctr">
              <a:lnSpc>
                <a:spcPts val="265"/>
              </a:lnSpc>
            </a:pPr>
            <a:r>
              <a:rPr lang="en-US" sz="189">
                <a:solidFill>
                  <a:srgbClr val="FFFFFF"/>
                </a:solidFill>
                <a:latin typeface="Nunito"/>
                <a:ea typeface="Nunito"/>
                <a:cs typeface="Nunito"/>
                <a:sym typeface="Nunito"/>
              </a:rPr>
              <a:t>      min-height: 100vh;</a:t>
            </a:r>
          </a:p>
          <a:p>
            <a:pPr algn="ctr">
              <a:lnSpc>
                <a:spcPts val="265"/>
              </a:lnSpc>
            </a:pPr>
            <a:r>
              <a:rPr lang="en-US" sz="189">
                <a:solidFill>
                  <a:srgbClr val="FFFFFF"/>
                </a:solidFill>
                <a:latin typeface="Nunito"/>
                <a:ea typeface="Nunito"/>
                <a:cs typeface="Nunito"/>
                <a:sym typeface="Nunito"/>
              </a:rPr>
              <a:t>      margin: 0;</a:t>
            </a:r>
          </a:p>
          <a:p>
            <a:pPr algn="ctr">
              <a:lnSpc>
                <a:spcPts val="265"/>
              </a:lnSpc>
            </a:pPr>
            <a:r>
              <a:rPr lang="en-US" sz="189">
                <a:solidFill>
                  <a:srgbClr val="FFFFFF"/>
                </a:solidFill>
                <a:latin typeface="Nunito"/>
                <a:ea typeface="Nunito"/>
                <a:cs typeface="Nunito"/>
                <a:sym typeface="Nunito"/>
              </a:rPr>
              <a:t>      padding: 20px;</a:t>
            </a:r>
          </a:p>
          <a:p>
            <a:pPr algn="ctr">
              <a:lnSpc>
                <a:spcPts val="265"/>
              </a:lnSpc>
            </a:pPr>
            <a:r>
              <a:rPr lang="en-US" sz="189">
                <a:solidFill>
                  <a:srgbClr val="FFFFFF"/>
                </a:solidFill>
                <a:latin typeface="Nunito"/>
                <a:ea typeface="Nunito"/>
                <a:cs typeface="Nunito"/>
                <a:sym typeface="Nunito"/>
              </a:rPr>
              <a:t>    }</a:t>
            </a:r>
          </a:p>
          <a:p>
            <a:pPr algn="ctr">
              <a:lnSpc>
                <a:spcPts val="265"/>
              </a:lnSpc>
            </a:pPr>
          </a:p>
          <a:p>
            <a:pPr algn="ctr">
              <a:lnSpc>
                <a:spcPts val="265"/>
              </a:lnSpc>
            </a:pPr>
            <a:r>
              <a:rPr lang="en-US" sz="189">
                <a:solidFill>
                  <a:srgbClr val="FFFFFF"/>
                </a:solidFill>
                <a:latin typeface="Nunito"/>
                <a:ea typeface="Nunito"/>
                <a:cs typeface="Nunito"/>
                <a:sym typeface="Nunito"/>
              </a:rPr>
              <a:t>    header {</a:t>
            </a:r>
          </a:p>
          <a:p>
            <a:pPr algn="ctr">
              <a:lnSpc>
                <a:spcPts val="265"/>
              </a:lnSpc>
            </a:pPr>
            <a:r>
              <a:rPr lang="en-US" sz="189">
                <a:solidFill>
                  <a:srgbClr val="FFFFFF"/>
                </a:solidFill>
                <a:latin typeface="Nunito"/>
                <a:ea typeface="Nunito"/>
                <a:cs typeface="Nunito"/>
                <a:sym typeface="Nunito"/>
              </a:rPr>
              <a:t>      text-align: center;</a:t>
            </a:r>
          </a:p>
          <a:p>
            <a:pPr algn="ctr">
              <a:lnSpc>
                <a:spcPts val="265"/>
              </a:lnSpc>
            </a:pPr>
            <a:r>
              <a:rPr lang="en-US" sz="189">
                <a:solidFill>
                  <a:srgbClr val="FFFFFF"/>
                </a:solidFill>
                <a:latin typeface="Nunito"/>
                <a:ea typeface="Nunito"/>
                <a:cs typeface="Nunito"/>
                <a:sym typeface="Nunito"/>
              </a:rPr>
              <a:t>      margin-top: 20px;</a:t>
            </a:r>
          </a:p>
          <a:p>
            <a:pPr algn="ctr">
              <a:lnSpc>
                <a:spcPts val="265"/>
              </a:lnSpc>
            </a:pPr>
            <a:r>
              <a:rPr lang="en-US" sz="189">
                <a:solidFill>
                  <a:srgbClr val="FFFFFF"/>
                </a:solidFill>
                <a:latin typeface="Nunito"/>
                <a:ea typeface="Nunito"/>
                <a:cs typeface="Nunito"/>
                <a:sym typeface="Nunito"/>
              </a:rPr>
              <a:t>    }</a:t>
            </a:r>
          </a:p>
          <a:p>
            <a:pPr algn="ctr">
              <a:lnSpc>
                <a:spcPts val="265"/>
              </a:lnSpc>
            </a:pPr>
          </a:p>
          <a:p>
            <a:pPr algn="ctr">
              <a:lnSpc>
                <a:spcPts val="265"/>
              </a:lnSpc>
            </a:pPr>
            <a:r>
              <a:rPr lang="en-US" sz="189">
                <a:solidFill>
                  <a:srgbClr val="FFFFFF"/>
                </a:solidFill>
                <a:latin typeface="Nunito"/>
                <a:ea typeface="Nunito"/>
                <a:cs typeface="Nunito"/>
                <a:sym typeface="Nunito"/>
              </a:rPr>
              <a:t>    header h1 {</a:t>
            </a:r>
          </a:p>
          <a:p>
            <a:pPr algn="ctr">
              <a:lnSpc>
                <a:spcPts val="265"/>
              </a:lnSpc>
            </a:pPr>
            <a:r>
              <a:rPr lang="en-US" sz="189">
                <a:solidFill>
                  <a:srgbClr val="FFFFFF"/>
                </a:solidFill>
                <a:latin typeface="Nunito"/>
                <a:ea typeface="Nunito"/>
                <a:cs typeface="Nunito"/>
                <a:sym typeface="Nunito"/>
              </a:rPr>
              <a:t>      font-size: 2.3rem;</a:t>
            </a:r>
          </a:p>
          <a:p>
            <a:pPr algn="ctr">
              <a:lnSpc>
                <a:spcPts val="265"/>
              </a:lnSpc>
            </a:pPr>
            <a:r>
              <a:rPr lang="en-US" sz="189">
                <a:solidFill>
                  <a:srgbClr val="FFFFFF"/>
                </a:solidFill>
                <a:latin typeface="Nunito"/>
                <a:ea typeface="Nunito"/>
                <a:cs typeface="Nunito"/>
                <a:sym typeface="Nunito"/>
              </a:rPr>
              <a:t>      text-shadow: 2px 2px 10px rgba(0, 0, 0, 0.3);</a:t>
            </a:r>
          </a:p>
          <a:p>
            <a:pPr algn="ctr">
              <a:lnSpc>
                <a:spcPts val="265"/>
              </a:lnSpc>
            </a:pPr>
            <a:r>
              <a:rPr lang="en-US" sz="189">
                <a:solidFill>
                  <a:srgbClr val="FFFFFF"/>
                </a:solidFill>
                <a:latin typeface="Nunito"/>
                <a:ea typeface="Nunito"/>
                <a:cs typeface="Nunito"/>
                <a:sym typeface="Nunito"/>
              </a:rPr>
              <a:t>    }</a:t>
            </a:r>
          </a:p>
          <a:p>
            <a:pPr algn="ctr">
              <a:lnSpc>
                <a:spcPts val="265"/>
              </a:lnSpc>
            </a:pPr>
          </a:p>
          <a:p>
            <a:pPr algn="ctr">
              <a:lnSpc>
                <a:spcPts val="265"/>
              </a:lnSpc>
            </a:pPr>
            <a:r>
              <a:rPr lang="en-US" sz="189">
                <a:solidFill>
                  <a:srgbClr val="FFFFFF"/>
                </a:solidFill>
                <a:latin typeface="Nunito"/>
                <a:ea typeface="Nunito"/>
                <a:cs typeface="Nunito"/>
                <a:sym typeface="Nunito"/>
              </a:rPr>
              <a:t>    section {</a:t>
            </a:r>
          </a:p>
          <a:p>
            <a:pPr algn="ctr">
              <a:lnSpc>
                <a:spcPts val="265"/>
              </a:lnSpc>
            </a:pPr>
            <a:r>
              <a:rPr lang="en-US" sz="189">
                <a:solidFill>
                  <a:srgbClr val="FFFFFF"/>
                </a:solidFill>
                <a:latin typeface="Nunito"/>
                <a:ea typeface="Nunito"/>
                <a:cs typeface="Nunito"/>
                <a:sym typeface="Nunito"/>
              </a:rPr>
              <a:t>      background: rgba(255, 255, 255, 0.1);</a:t>
            </a:r>
          </a:p>
          <a:p>
            <a:pPr algn="ctr">
              <a:lnSpc>
                <a:spcPts val="265"/>
              </a:lnSpc>
            </a:pPr>
            <a:r>
              <a:rPr lang="en-US" sz="189">
                <a:solidFill>
                  <a:srgbClr val="FFFFFF"/>
                </a:solidFill>
                <a:latin typeface="Nunito"/>
                <a:ea typeface="Nunito"/>
                <a:cs typeface="Nunito"/>
                <a:sym typeface="Nunito"/>
              </a:rPr>
              <a:t>      backdrop-filter: blur(10px);</a:t>
            </a:r>
          </a:p>
          <a:p>
            <a:pPr algn="ctr">
              <a:lnSpc>
                <a:spcPts val="265"/>
              </a:lnSpc>
            </a:pPr>
            <a:r>
              <a:rPr lang="en-US" sz="189">
                <a:solidFill>
                  <a:srgbClr val="FFFFFF"/>
                </a:solidFill>
                <a:latin typeface="Nunito"/>
                <a:ea typeface="Nunito"/>
                <a:cs typeface="Nunito"/>
                <a:sym typeface="Nunito"/>
              </a:rPr>
              <a:t>      border-radius: 20px;</a:t>
            </a:r>
          </a:p>
          <a:p>
            <a:pPr algn="ctr">
              <a:lnSpc>
                <a:spcPts val="265"/>
              </a:lnSpc>
            </a:pPr>
            <a:r>
              <a:rPr lang="en-US" sz="189">
                <a:solidFill>
                  <a:srgbClr val="FFFFFF"/>
                </a:solidFill>
                <a:latin typeface="Nunito"/>
                <a:ea typeface="Nunito"/>
                <a:cs typeface="Nunito"/>
                <a:sym typeface="Nunito"/>
              </a:rPr>
              <a:t>      box-shadow: 0 5px 20px rgba(0, 0, 0, 0.2);</a:t>
            </a:r>
          </a:p>
          <a:p>
            <a:pPr algn="ctr">
              <a:lnSpc>
                <a:spcPts val="265"/>
              </a:lnSpc>
            </a:pPr>
            <a:r>
              <a:rPr lang="en-US" sz="189">
                <a:solidFill>
                  <a:srgbClr val="FFFFFF"/>
                </a:solidFill>
                <a:latin typeface="Nunito"/>
                <a:ea typeface="Nunito"/>
                <a:cs typeface="Nunito"/>
                <a:sym typeface="Nunito"/>
              </a:rPr>
              <a:t>      padding: 20px;</a:t>
            </a:r>
          </a:p>
          <a:p>
            <a:pPr algn="ctr">
              <a:lnSpc>
                <a:spcPts val="265"/>
              </a:lnSpc>
            </a:pPr>
            <a:r>
              <a:rPr lang="en-US" sz="189">
                <a:solidFill>
                  <a:srgbClr val="FFFFFF"/>
                </a:solidFill>
                <a:latin typeface="Nunito"/>
                <a:ea typeface="Nunito"/>
                <a:cs typeface="Nunito"/>
                <a:sym typeface="Nunito"/>
              </a:rPr>
              <a:t>      width: 90%;</a:t>
            </a:r>
          </a:p>
          <a:p>
            <a:pPr algn="ctr">
              <a:lnSpc>
                <a:spcPts val="265"/>
              </a:lnSpc>
            </a:pPr>
            <a:r>
              <a:rPr lang="en-US" sz="189">
                <a:solidFill>
                  <a:srgbClr val="FFFFFF"/>
                </a:solidFill>
                <a:latin typeface="Nunito"/>
                <a:ea typeface="Nunito"/>
                <a:cs typeface="Nunito"/>
                <a:sym typeface="Nunito"/>
              </a:rPr>
              <a:t>      max-width: 700px;</a:t>
            </a:r>
          </a:p>
          <a:p>
            <a:pPr algn="ctr">
              <a:lnSpc>
                <a:spcPts val="265"/>
              </a:lnSpc>
            </a:pPr>
            <a:r>
              <a:rPr lang="en-US" sz="189">
                <a:solidFill>
                  <a:srgbClr val="FFFFFF"/>
                </a:solidFill>
                <a:latin typeface="Nunito"/>
                <a:ea typeface="Nunito"/>
                <a:cs typeface="Nunito"/>
                <a:sym typeface="Nunito"/>
              </a:rPr>
              <a:t>      margin-top: 30px;</a:t>
            </a:r>
          </a:p>
          <a:p>
            <a:pPr algn="ctr">
              <a:lnSpc>
                <a:spcPts val="265"/>
              </a:lnSpc>
            </a:pPr>
            <a:r>
              <a:rPr lang="en-US" sz="189">
                <a:solidFill>
                  <a:srgbClr val="FFFFFF"/>
                </a:solidFill>
                <a:latin typeface="Nunito"/>
                <a:ea typeface="Nunito"/>
                <a:cs typeface="Nunito"/>
                <a:sym typeface="Nunito"/>
              </a:rPr>
              <a:t>      animation: fadeIn 0.8s ease-in-out;</a:t>
            </a:r>
          </a:p>
          <a:p>
            <a:pPr algn="ctr">
              <a:lnSpc>
                <a:spcPts val="265"/>
              </a:lnSpc>
            </a:pPr>
            <a:r>
              <a:rPr lang="en-US" sz="189">
                <a:solidFill>
                  <a:srgbClr val="FFFFFF"/>
                </a:solidFill>
                <a:latin typeface="Nunito"/>
                <a:ea typeface="Nunito"/>
                <a:cs typeface="Nunito"/>
                <a:sym typeface="Nunito"/>
              </a:rPr>
              <a:t>    }</a:t>
            </a:r>
          </a:p>
          <a:p>
            <a:pPr algn="ctr">
              <a:lnSpc>
                <a:spcPts val="265"/>
              </a:lnSpc>
            </a:pPr>
          </a:p>
          <a:p>
            <a:pPr algn="ctr">
              <a:lnSpc>
                <a:spcPts val="265"/>
              </a:lnSpc>
            </a:pPr>
            <a:r>
              <a:rPr lang="en-US" sz="189">
                <a:solidFill>
                  <a:srgbClr val="FFFFFF"/>
                </a:solidFill>
                <a:latin typeface="Nunito"/>
                <a:ea typeface="Nunito"/>
                <a:cs typeface="Nunito"/>
                <a:sym typeface="Nunito"/>
              </a:rPr>
              <a:t>    @keyframes fadeIn {</a:t>
            </a:r>
          </a:p>
          <a:p>
            <a:pPr algn="ctr">
              <a:lnSpc>
                <a:spcPts val="265"/>
              </a:lnSpc>
            </a:pPr>
            <a:r>
              <a:rPr lang="en-US" sz="189">
                <a:solidFill>
                  <a:srgbClr val="FFFFFF"/>
                </a:solidFill>
                <a:latin typeface="Nunito"/>
                <a:ea typeface="Nunito"/>
                <a:cs typeface="Nunito"/>
                <a:sym typeface="Nunito"/>
              </a:rPr>
              <a:t>      from {opacity: 0; transform: translateY(10px);}</a:t>
            </a:r>
          </a:p>
          <a:p>
            <a:pPr algn="ctr">
              <a:lnSpc>
                <a:spcPts val="265"/>
              </a:lnSpc>
            </a:pPr>
            <a:r>
              <a:rPr lang="en-US" sz="189">
                <a:solidFill>
                  <a:srgbClr val="FFFFFF"/>
                </a:solidFill>
                <a:latin typeface="Nunito"/>
                <a:ea typeface="Nunito"/>
                <a:cs typeface="Nunito"/>
                <a:sym typeface="Nunito"/>
              </a:rPr>
              <a:t>      to {opacity: 1; transform: translateY(0);}</a:t>
            </a:r>
          </a:p>
          <a:p>
            <a:pPr algn="ctr">
              <a:lnSpc>
                <a:spcPts val="265"/>
              </a:lnSpc>
            </a:pPr>
            <a:r>
              <a:rPr lang="en-US" sz="189">
                <a:solidFill>
                  <a:srgbClr val="FFFFFF"/>
                </a:solidFill>
                <a:latin typeface="Nunito"/>
                <a:ea typeface="Nunito"/>
                <a:cs typeface="Nunito"/>
                <a:sym typeface="Nunito"/>
              </a:rPr>
              <a:t>    }</a:t>
            </a:r>
          </a:p>
          <a:p>
            <a:pPr algn="ctr">
              <a:lnSpc>
                <a:spcPts val="265"/>
              </a:lnSpc>
            </a:pPr>
          </a:p>
          <a:p>
            <a:pPr algn="ctr">
              <a:lnSpc>
                <a:spcPts val="265"/>
              </a:lnSpc>
            </a:pPr>
            <a:r>
              <a:rPr lang="en-US" sz="189">
                <a:solidFill>
                  <a:srgbClr val="FFFFFF"/>
                </a:solidFill>
                <a:latin typeface="Nunito"/>
                <a:ea typeface="Nunito"/>
                <a:cs typeface="Nunito"/>
                <a:sym typeface="Nunito"/>
              </a:rPr>
              <a:t>    form {</a:t>
            </a:r>
          </a:p>
          <a:p>
            <a:pPr algn="ctr">
              <a:lnSpc>
                <a:spcPts val="265"/>
              </a:lnSpc>
            </a:pPr>
            <a:r>
              <a:rPr lang="en-US" sz="189">
                <a:solidFill>
                  <a:srgbClr val="FFFFFF"/>
                </a:solidFill>
                <a:latin typeface="Nunito"/>
                <a:ea typeface="Nunito"/>
                <a:cs typeface="Nunito"/>
                <a:sym typeface="Nunito"/>
              </a:rPr>
              <a:t>      display: flex;</a:t>
            </a:r>
          </a:p>
          <a:p>
            <a:pPr algn="ctr">
              <a:lnSpc>
                <a:spcPts val="265"/>
              </a:lnSpc>
            </a:pPr>
            <a:r>
              <a:rPr lang="en-US" sz="189">
                <a:solidFill>
                  <a:srgbClr val="FFFFFF"/>
                </a:solidFill>
                <a:latin typeface="Nunito"/>
                <a:ea typeface="Nunito"/>
                <a:cs typeface="Nunito"/>
                <a:sym typeface="Nunito"/>
              </a:rPr>
              <a:t>      flex-direction: column;</a:t>
            </a:r>
          </a:p>
          <a:p>
            <a:pPr algn="ctr">
              <a:lnSpc>
                <a:spcPts val="265"/>
              </a:lnSpc>
            </a:pPr>
            <a:r>
              <a:rPr lang="en-US" sz="189">
                <a:solidFill>
                  <a:srgbClr val="FFFFFF"/>
                </a:solidFill>
                <a:latin typeface="Nunito"/>
                <a:ea typeface="Nunito"/>
                <a:cs typeface="Nunito"/>
                <a:sym typeface="Nunito"/>
              </a:rPr>
              <a:t>      gap: 10px;</a:t>
            </a:r>
          </a:p>
          <a:p>
            <a:pPr algn="ctr">
              <a:lnSpc>
                <a:spcPts val="265"/>
              </a:lnSpc>
            </a:pPr>
            <a:r>
              <a:rPr lang="en-US" sz="189">
                <a:solidFill>
                  <a:srgbClr val="FFFFFF"/>
                </a:solidFill>
                <a:latin typeface="Nunito"/>
                <a:ea typeface="Nunito"/>
                <a:cs typeface="Nunito"/>
                <a:sym typeface="Nunito"/>
              </a:rPr>
              <a:t>    }</a:t>
            </a:r>
          </a:p>
          <a:p>
            <a:pPr algn="ctr">
              <a:lnSpc>
                <a:spcPts val="265"/>
              </a:lnSpc>
            </a:pPr>
          </a:p>
          <a:p>
            <a:pPr algn="ctr">
              <a:lnSpc>
                <a:spcPts val="265"/>
              </a:lnSpc>
            </a:pPr>
            <a:r>
              <a:rPr lang="en-US" sz="189">
                <a:solidFill>
                  <a:srgbClr val="FFFFFF"/>
                </a:solidFill>
                <a:latin typeface="Nunito"/>
                <a:ea typeface="Nunito"/>
                <a:cs typeface="Nunito"/>
                <a:sym typeface="Nunito"/>
              </a:rPr>
              <a:t>    input, select {</a:t>
            </a:r>
          </a:p>
          <a:p>
            <a:pPr algn="ctr">
              <a:lnSpc>
                <a:spcPts val="265"/>
              </a:lnSpc>
            </a:pPr>
            <a:r>
              <a:rPr lang="en-US" sz="189">
                <a:solidFill>
                  <a:srgbClr val="FFFFFF"/>
                </a:solidFill>
                <a:latin typeface="Nunito"/>
                <a:ea typeface="Nunito"/>
                <a:cs typeface="Nunito"/>
                <a:sym typeface="Nunito"/>
              </a:rPr>
              <a:t>      padding: 10px;</a:t>
            </a:r>
          </a:p>
          <a:p>
            <a:pPr algn="ctr">
              <a:lnSpc>
                <a:spcPts val="265"/>
              </a:lnSpc>
            </a:pPr>
            <a:r>
              <a:rPr lang="en-US" sz="189">
                <a:solidFill>
                  <a:srgbClr val="FFFFFF"/>
                </a:solidFill>
                <a:latin typeface="Nunito"/>
                <a:ea typeface="Nunito"/>
                <a:cs typeface="Nunito"/>
                <a:sym typeface="Nunito"/>
              </a:rPr>
              <a:t>      border-radius: 10px;</a:t>
            </a:r>
          </a:p>
          <a:p>
            <a:pPr algn="ctr">
              <a:lnSpc>
                <a:spcPts val="265"/>
              </a:lnSpc>
            </a:pPr>
            <a:r>
              <a:rPr lang="en-US" sz="189">
                <a:solidFill>
                  <a:srgbClr val="FFFFFF"/>
                </a:solidFill>
                <a:latin typeface="Nunito"/>
                <a:ea typeface="Nunito"/>
                <a:cs typeface="Nunito"/>
                <a:sym typeface="Nunito"/>
              </a:rPr>
              <a:t>      border: none;</a:t>
            </a:r>
          </a:p>
          <a:p>
            <a:pPr algn="ctr">
              <a:lnSpc>
                <a:spcPts val="265"/>
              </a:lnSpc>
            </a:pPr>
            <a:r>
              <a:rPr lang="en-US" sz="189">
                <a:solidFill>
                  <a:srgbClr val="FFFFFF"/>
                </a:solidFill>
                <a:latin typeface="Nunito"/>
                <a:ea typeface="Nunito"/>
                <a:cs typeface="Nunito"/>
                <a:sym typeface="Nunito"/>
              </a:rPr>
              <a:t>      font-size: 1rem;</a:t>
            </a:r>
          </a:p>
          <a:p>
            <a:pPr algn="ctr">
              <a:lnSpc>
                <a:spcPts val="265"/>
              </a:lnSpc>
            </a:pPr>
            <a:r>
              <a:rPr lang="en-US" sz="189">
                <a:solidFill>
                  <a:srgbClr val="FFFFFF"/>
                </a:solidFill>
                <a:latin typeface="Nunito"/>
                <a:ea typeface="Nunito"/>
                <a:cs typeface="Nunito"/>
                <a:sym typeface="Nunito"/>
              </a:rPr>
              <a:t>    }</a:t>
            </a:r>
          </a:p>
          <a:p>
            <a:pPr algn="ctr">
              <a:lnSpc>
                <a:spcPts val="265"/>
              </a:lnSpc>
            </a:pPr>
          </a:p>
          <a:p>
            <a:pPr algn="ctr">
              <a:lnSpc>
                <a:spcPts val="265"/>
              </a:lnSpc>
            </a:pPr>
            <a:r>
              <a:rPr lang="en-US" sz="189">
                <a:solidFill>
                  <a:srgbClr val="FFFFFF"/>
                </a:solidFill>
                <a:latin typeface="Nunito"/>
                <a:ea typeface="Nunito"/>
                <a:cs typeface="Nunito"/>
                <a:sym typeface="Nunito"/>
              </a:rPr>
              <a:t>    button {</a:t>
            </a:r>
          </a:p>
          <a:p>
            <a:pPr algn="ctr">
              <a:lnSpc>
                <a:spcPts val="265"/>
              </a:lnSpc>
            </a:pPr>
            <a:r>
              <a:rPr lang="en-US" sz="189">
                <a:solidFill>
                  <a:srgbClr val="FFFFFF"/>
                </a:solidFill>
                <a:latin typeface="Nunito"/>
                <a:ea typeface="Nunito"/>
                <a:cs typeface="Nunito"/>
                <a:sym typeface="Nunito"/>
              </a:rPr>
              <a:t>      padding: 10px;</a:t>
            </a:r>
          </a:p>
          <a:p>
            <a:pPr algn="ctr">
              <a:lnSpc>
                <a:spcPts val="265"/>
              </a:lnSpc>
            </a:pPr>
            <a:r>
              <a:rPr lang="en-US" sz="189">
                <a:solidFill>
                  <a:srgbClr val="FFFFFF"/>
                </a:solidFill>
                <a:latin typeface="Nunito"/>
                <a:ea typeface="Nunito"/>
                <a:cs typeface="Nunito"/>
                <a:sym typeface="Nunito"/>
              </a:rPr>
              <a:t>      background: #00ffcc;</a:t>
            </a:r>
          </a:p>
          <a:p>
            <a:pPr algn="ctr">
              <a:lnSpc>
                <a:spcPts val="265"/>
              </a:lnSpc>
            </a:pPr>
            <a:r>
              <a:rPr lang="en-US" sz="189">
                <a:solidFill>
                  <a:srgbClr val="FFFFFF"/>
                </a:solidFill>
                <a:latin typeface="Nunito"/>
                <a:ea typeface="Nunito"/>
                <a:cs typeface="Nunito"/>
                <a:sym typeface="Nunito"/>
              </a:rPr>
              <a:t>      color: #004d66;</a:t>
            </a:r>
          </a:p>
          <a:p>
            <a:pPr algn="ctr">
              <a:lnSpc>
                <a:spcPts val="265"/>
              </a:lnSpc>
            </a:pPr>
            <a:r>
              <a:rPr lang="en-US" sz="189">
                <a:solidFill>
                  <a:srgbClr val="FFFFFF"/>
                </a:solidFill>
                <a:latin typeface="Nunito"/>
                <a:ea typeface="Nunito"/>
                <a:cs typeface="Nunito"/>
                <a:sym typeface="Nunito"/>
              </a:rPr>
              <a:t>      border: none;</a:t>
            </a:r>
          </a:p>
          <a:p>
            <a:pPr algn="ctr">
              <a:lnSpc>
                <a:spcPts val="265"/>
              </a:lnSpc>
            </a:pPr>
            <a:r>
              <a:rPr lang="en-US" sz="189">
                <a:solidFill>
                  <a:srgbClr val="FFFFFF"/>
                </a:solidFill>
                <a:latin typeface="Nunito"/>
                <a:ea typeface="Nunito"/>
                <a:cs typeface="Nunito"/>
                <a:sym typeface="Nunito"/>
              </a:rPr>
              <a:t>      border-radius: 10px;</a:t>
            </a:r>
          </a:p>
          <a:p>
            <a:pPr algn="ctr">
              <a:lnSpc>
                <a:spcPts val="265"/>
              </a:lnSpc>
            </a:pPr>
            <a:r>
              <a:rPr lang="en-US" sz="189">
                <a:solidFill>
                  <a:srgbClr val="FFFFFF"/>
                </a:solidFill>
                <a:latin typeface="Nunito"/>
                <a:ea typeface="Nunito"/>
                <a:cs typeface="Nunito"/>
                <a:sym typeface="Nunito"/>
              </a:rPr>
              <a:t>      font-weight: bold;</a:t>
            </a:r>
          </a:p>
          <a:p>
            <a:pPr algn="ctr">
              <a:lnSpc>
                <a:spcPts val="265"/>
              </a:lnSpc>
            </a:pPr>
            <a:r>
              <a:rPr lang="en-US" sz="189">
                <a:solidFill>
                  <a:srgbClr val="FFFFFF"/>
                </a:solidFill>
                <a:latin typeface="Nunito"/>
                <a:ea typeface="Nunito"/>
                <a:cs typeface="Nunito"/>
                <a:sym typeface="Nunito"/>
              </a:rPr>
              <a:t>      cursor: pointer;</a:t>
            </a:r>
          </a:p>
          <a:p>
            <a:pPr algn="ctr">
              <a:lnSpc>
                <a:spcPts val="265"/>
              </a:lnSpc>
            </a:pPr>
            <a:r>
              <a:rPr lang="en-US" sz="189">
                <a:solidFill>
                  <a:srgbClr val="FFFFFF"/>
                </a:solidFill>
                <a:latin typeface="Nunito"/>
                <a:ea typeface="Nunito"/>
                <a:cs typeface="Nunito"/>
                <a:sym typeface="Nunito"/>
              </a:rPr>
              <a:t>      transition: 0.3s;</a:t>
            </a:r>
          </a:p>
          <a:p>
            <a:pPr algn="ctr">
              <a:lnSpc>
                <a:spcPts val="265"/>
              </a:lnSpc>
            </a:pPr>
            <a:r>
              <a:rPr lang="en-US" sz="189">
                <a:solidFill>
                  <a:srgbClr val="FFFFFF"/>
                </a:solidFill>
                <a:latin typeface="Nunito"/>
                <a:ea typeface="Nunito"/>
                <a:cs typeface="Nunito"/>
                <a:sym typeface="Nunito"/>
              </a:rPr>
              <a:t>    }</a:t>
            </a:r>
          </a:p>
          <a:p>
            <a:pPr algn="ctr">
              <a:lnSpc>
                <a:spcPts val="265"/>
              </a:lnSpc>
            </a:pPr>
          </a:p>
          <a:p>
            <a:pPr algn="ctr">
              <a:lnSpc>
                <a:spcPts val="265"/>
              </a:lnSpc>
            </a:pPr>
            <a:r>
              <a:rPr lang="en-US" sz="189">
                <a:solidFill>
                  <a:srgbClr val="FFFFFF"/>
                </a:solidFill>
                <a:latin typeface="Nunito"/>
                <a:ea typeface="Nunito"/>
                <a:cs typeface="Nunito"/>
                <a:sym typeface="Nunito"/>
              </a:rPr>
              <a:t>    button:hover {</a:t>
            </a:r>
          </a:p>
          <a:p>
            <a:pPr algn="ctr">
              <a:lnSpc>
                <a:spcPts val="265"/>
              </a:lnSpc>
            </a:pPr>
            <a:r>
              <a:rPr lang="en-US" sz="189">
                <a:solidFill>
                  <a:srgbClr val="FFFFFF"/>
                </a:solidFill>
                <a:latin typeface="Nunito"/>
                <a:ea typeface="Nunito"/>
                <a:cs typeface="Nunito"/>
                <a:sym typeface="Nunito"/>
              </a:rPr>
              <a:t>      background: #00bfa5;</a:t>
            </a:r>
          </a:p>
          <a:p>
            <a:pPr algn="ctr">
              <a:lnSpc>
                <a:spcPts val="265"/>
              </a:lnSpc>
            </a:pPr>
            <a:r>
              <a:rPr lang="en-US" sz="189">
                <a:solidFill>
                  <a:srgbClr val="FFFFFF"/>
                </a:solidFill>
                <a:latin typeface="Nunito"/>
                <a:ea typeface="Nunito"/>
                <a:cs typeface="Nunito"/>
                <a:sym typeface="Nunito"/>
              </a:rPr>
              <a:t>    }</a:t>
            </a:r>
          </a:p>
          <a:p>
            <a:pPr algn="ctr">
              <a:lnSpc>
                <a:spcPts val="265"/>
              </a:lnSpc>
            </a:pPr>
          </a:p>
          <a:p>
            <a:pPr algn="ctr">
              <a:lnSpc>
                <a:spcPts val="265"/>
              </a:lnSpc>
            </a:pPr>
            <a:r>
              <a:rPr lang="en-US" sz="189">
                <a:solidFill>
                  <a:srgbClr val="FFFFFF"/>
                </a:solidFill>
                <a:latin typeface="Nunito"/>
                <a:ea typeface="Nunito"/>
                <a:cs typeface="Nunito"/>
                <a:sym typeface="Nunito"/>
              </a:rPr>
              <a:t>    table {</a:t>
            </a:r>
          </a:p>
          <a:p>
            <a:pPr algn="ctr">
              <a:lnSpc>
                <a:spcPts val="265"/>
              </a:lnSpc>
            </a:pPr>
            <a:r>
              <a:rPr lang="en-US" sz="189">
                <a:solidFill>
                  <a:srgbClr val="FFFFFF"/>
                </a:solidFill>
                <a:latin typeface="Nunito"/>
                <a:ea typeface="Nunito"/>
                <a:cs typeface="Nunito"/>
                <a:sym typeface="Nunito"/>
              </a:rPr>
              <a:t>      width: 100%;</a:t>
            </a:r>
          </a:p>
          <a:p>
            <a:pPr algn="ctr">
              <a:lnSpc>
                <a:spcPts val="265"/>
              </a:lnSpc>
            </a:pPr>
            <a:r>
              <a:rPr lang="en-US" sz="189">
                <a:solidFill>
                  <a:srgbClr val="FFFFFF"/>
                </a:solidFill>
                <a:latin typeface="Nunito"/>
                <a:ea typeface="Nunito"/>
                <a:cs typeface="Nunito"/>
                <a:sym typeface="Nunito"/>
              </a:rPr>
              <a:t>      border-collapse: collapse;</a:t>
            </a:r>
          </a:p>
          <a:p>
            <a:pPr algn="ctr">
              <a:lnSpc>
                <a:spcPts val="265"/>
              </a:lnSpc>
            </a:pPr>
            <a:r>
              <a:rPr lang="en-US" sz="189">
                <a:solidFill>
                  <a:srgbClr val="FFFFFF"/>
                </a:solidFill>
                <a:latin typeface="Nunito"/>
                <a:ea typeface="Nunito"/>
                <a:cs typeface="Nunito"/>
                <a:sym typeface="Nunito"/>
              </a:rPr>
              <a:t>      margin-top: 15px;</a:t>
            </a:r>
          </a:p>
          <a:p>
            <a:pPr algn="ctr">
              <a:lnSpc>
                <a:spcPts val="265"/>
              </a:lnSpc>
            </a:pPr>
            <a:r>
              <a:rPr lang="en-US" sz="189">
                <a:solidFill>
                  <a:srgbClr val="FFFFFF"/>
                </a:solidFill>
                <a:latin typeface="Nunito"/>
                <a:ea typeface="Nunito"/>
                <a:cs typeface="Nunito"/>
                <a:sym typeface="Nunito"/>
              </a:rPr>
              <a:t>      text-align: center;</a:t>
            </a:r>
          </a:p>
          <a:p>
            <a:pPr algn="ctr">
              <a:lnSpc>
                <a:spcPts val="265"/>
              </a:lnSpc>
            </a:pPr>
            <a:r>
              <a:rPr lang="en-US" sz="189">
                <a:solidFill>
                  <a:srgbClr val="FFFFFF"/>
                </a:solidFill>
                <a:latin typeface="Nunito"/>
                <a:ea typeface="Nunito"/>
                <a:cs typeface="Nunito"/>
                <a:sym typeface="Nunito"/>
              </a:rPr>
              <a:t>    }</a:t>
            </a:r>
          </a:p>
          <a:p>
            <a:pPr algn="ctr">
              <a:lnSpc>
                <a:spcPts val="265"/>
              </a:lnSpc>
            </a:pPr>
          </a:p>
          <a:p>
            <a:pPr algn="ctr">
              <a:lnSpc>
                <a:spcPts val="265"/>
              </a:lnSpc>
            </a:pPr>
            <a:r>
              <a:rPr lang="en-US" sz="189">
                <a:solidFill>
                  <a:srgbClr val="FFFFFF"/>
                </a:solidFill>
                <a:latin typeface="Nunito"/>
                <a:ea typeface="Nunito"/>
                <a:cs typeface="Nunito"/>
                <a:sym typeface="Nunito"/>
              </a:rPr>
              <a:t>    th, td {</a:t>
            </a:r>
          </a:p>
          <a:p>
            <a:pPr algn="ctr">
              <a:lnSpc>
                <a:spcPts val="265"/>
              </a:lnSpc>
            </a:pPr>
            <a:r>
              <a:rPr lang="en-US" sz="189">
                <a:solidFill>
                  <a:srgbClr val="FFFFFF"/>
                </a:solidFill>
                <a:latin typeface="Nunito"/>
                <a:ea typeface="Nunito"/>
                <a:cs typeface="Nunito"/>
                <a:sym typeface="Nunito"/>
              </a:rPr>
              <a:t>      padding: 10px;</a:t>
            </a:r>
          </a:p>
          <a:p>
            <a:pPr algn="ctr">
              <a:lnSpc>
                <a:spcPts val="265"/>
              </a:lnSpc>
            </a:pPr>
            <a:r>
              <a:rPr lang="en-US" sz="189">
                <a:solidFill>
                  <a:srgbClr val="FFFFFF"/>
                </a:solidFill>
                <a:latin typeface="Nunito"/>
                <a:ea typeface="Nunito"/>
                <a:cs typeface="Nunito"/>
                <a:sym typeface="Nunito"/>
              </a:rPr>
              <a:t>      background: rgba(255, 255, 255, 0.15);</a:t>
            </a:r>
          </a:p>
          <a:p>
            <a:pPr algn="ctr">
              <a:lnSpc>
                <a:spcPts val="265"/>
              </a:lnSpc>
            </a:pPr>
            <a:r>
              <a:rPr lang="en-US" sz="189">
                <a:solidFill>
                  <a:srgbClr val="FFFFFF"/>
                </a:solidFill>
                <a:latin typeface="Nunito"/>
                <a:ea typeface="Nunito"/>
                <a:cs typeface="Nunito"/>
                <a:sym typeface="Nunito"/>
              </a:rPr>
              <a:t>      border-radius: 10px;</a:t>
            </a:r>
          </a:p>
          <a:p>
            <a:pPr algn="ctr">
              <a:lnSpc>
                <a:spcPts val="265"/>
              </a:lnSpc>
            </a:pPr>
            <a:r>
              <a:rPr lang="en-US" sz="189">
                <a:solidFill>
                  <a:srgbClr val="FFFFFF"/>
                </a:solidFill>
                <a:latin typeface="Nunito"/>
                <a:ea typeface="Nunito"/>
                <a:cs typeface="Nunito"/>
                <a:sym typeface="Nunito"/>
              </a:rPr>
              <a:t>    }</a:t>
            </a:r>
          </a:p>
          <a:p>
            <a:pPr algn="ctr">
              <a:lnSpc>
                <a:spcPts val="265"/>
              </a:lnSpc>
            </a:pPr>
          </a:p>
          <a:p>
            <a:pPr algn="ctr">
              <a:lnSpc>
                <a:spcPts val="265"/>
              </a:lnSpc>
            </a:pPr>
            <a:r>
              <a:rPr lang="en-US" sz="189">
                <a:solidFill>
                  <a:srgbClr val="FFFFFF"/>
                </a:solidFill>
                <a:latin typeface="Nunito"/>
                <a:ea typeface="Nunito"/>
                <a:cs typeface="Nunito"/>
                <a:sym typeface="Nunito"/>
              </a:rPr>
              <a:t>    th {</a:t>
            </a:r>
          </a:p>
          <a:p>
            <a:pPr algn="ctr">
              <a:lnSpc>
                <a:spcPts val="265"/>
              </a:lnSpc>
            </a:pPr>
            <a:r>
              <a:rPr lang="en-US" sz="189">
                <a:solidFill>
                  <a:srgbClr val="FFFFFF"/>
                </a:solidFill>
                <a:latin typeface="Nunito"/>
                <a:ea typeface="Nunito"/>
                <a:cs typeface="Nunito"/>
                <a:sym typeface="Nunito"/>
              </a:rPr>
              <a:t>      background: rgba(255, 255, 255, 0.3);</a:t>
            </a:r>
          </a:p>
          <a:p>
            <a:pPr algn="ctr">
              <a:lnSpc>
                <a:spcPts val="265"/>
              </a:lnSpc>
            </a:pPr>
            <a:r>
              <a:rPr lang="en-US" sz="189">
                <a:solidFill>
                  <a:srgbClr val="FFFFFF"/>
                </a:solidFill>
                <a:latin typeface="Nunito"/>
                <a:ea typeface="Nunito"/>
                <a:cs typeface="Nunito"/>
                <a:sym typeface="Nunito"/>
              </a:rPr>
              <a:t>    }</a:t>
            </a:r>
          </a:p>
          <a:p>
            <a:pPr algn="ctr">
              <a:lnSpc>
                <a:spcPts val="265"/>
              </a:lnSpc>
            </a:pPr>
          </a:p>
          <a:p>
            <a:pPr algn="ctr">
              <a:lnSpc>
                <a:spcPts val="265"/>
              </a:lnSpc>
            </a:pPr>
            <a:r>
              <a:rPr lang="en-US" sz="189">
                <a:solidFill>
                  <a:srgbClr val="FFFFFF"/>
                </a:solidFill>
                <a:latin typeface="Nunito"/>
                <a:ea typeface="Nunito"/>
                <a:cs typeface="Nunito"/>
                <a:sym typeface="Nunito"/>
              </a:rPr>
              <a:t>    .action-btn {</a:t>
            </a:r>
          </a:p>
          <a:p>
            <a:pPr algn="ctr">
              <a:lnSpc>
                <a:spcPts val="265"/>
              </a:lnSpc>
            </a:pPr>
            <a:r>
              <a:rPr lang="en-US" sz="189">
                <a:solidFill>
                  <a:srgbClr val="FFFFFF"/>
                </a:solidFill>
                <a:latin typeface="Nunito"/>
                <a:ea typeface="Nunito"/>
                <a:cs typeface="Nunito"/>
                <a:sym typeface="Nunito"/>
              </a:rPr>
              <a:t>      background: white;</a:t>
            </a:r>
          </a:p>
          <a:p>
            <a:pPr algn="ctr">
              <a:lnSpc>
                <a:spcPts val="265"/>
              </a:lnSpc>
            </a:pPr>
            <a:r>
              <a:rPr lang="en-US" sz="189">
                <a:solidFill>
                  <a:srgbClr val="FFFFFF"/>
                </a:solidFill>
                <a:latin typeface="Nunito"/>
                <a:ea typeface="Nunito"/>
                <a:cs typeface="Nunito"/>
                <a:sym typeface="Nunito"/>
              </a:rPr>
              <a:t>      color: #0083b0;</a:t>
            </a:r>
          </a:p>
          <a:p>
            <a:pPr algn="ctr">
              <a:lnSpc>
                <a:spcPts val="265"/>
              </a:lnSpc>
            </a:pPr>
            <a:r>
              <a:rPr lang="en-US" sz="189">
                <a:solidFill>
                  <a:srgbClr val="FFFFFF"/>
                </a:solidFill>
                <a:latin typeface="Nunito"/>
                <a:ea typeface="Nunito"/>
                <a:cs typeface="Nunito"/>
                <a:sym typeface="Nunito"/>
              </a:rPr>
              <a:t>      border: none;</a:t>
            </a:r>
          </a:p>
          <a:p>
            <a:pPr algn="ctr">
              <a:lnSpc>
                <a:spcPts val="265"/>
              </a:lnSpc>
            </a:pPr>
            <a:r>
              <a:rPr lang="en-US" sz="189">
                <a:solidFill>
                  <a:srgbClr val="FFFFFF"/>
                </a:solidFill>
                <a:latin typeface="Nunito"/>
                <a:ea typeface="Nunito"/>
                <a:cs typeface="Nunito"/>
                <a:sym typeface="Nunito"/>
              </a:rPr>
              <a:t>      padding: 5px 8px;</a:t>
            </a:r>
          </a:p>
          <a:p>
            <a:pPr algn="ctr">
              <a:lnSpc>
                <a:spcPts val="265"/>
              </a:lnSpc>
            </a:pPr>
            <a:r>
              <a:rPr lang="en-US" sz="189">
                <a:solidFill>
                  <a:srgbClr val="FFFFFF"/>
                </a:solidFill>
                <a:latin typeface="Nunito"/>
                <a:ea typeface="Nunito"/>
                <a:cs typeface="Nunito"/>
                <a:sym typeface="Nunito"/>
              </a:rPr>
              <a:t>      border-radius: 5px;</a:t>
            </a:r>
          </a:p>
          <a:p>
            <a:pPr algn="ctr">
              <a:lnSpc>
                <a:spcPts val="265"/>
              </a:lnSpc>
            </a:pPr>
            <a:r>
              <a:rPr lang="en-US" sz="189">
                <a:solidFill>
                  <a:srgbClr val="FFFFFF"/>
                </a:solidFill>
                <a:latin typeface="Nunito"/>
                <a:ea typeface="Nunito"/>
                <a:cs typeface="Nunito"/>
                <a:sym typeface="Nunito"/>
              </a:rPr>
              <a:t>      cursor: pointer;</a:t>
            </a:r>
          </a:p>
          <a:p>
            <a:pPr algn="ctr">
              <a:lnSpc>
                <a:spcPts val="265"/>
              </a:lnSpc>
            </a:pPr>
            <a:r>
              <a:rPr lang="en-US" sz="189">
                <a:solidFill>
                  <a:srgbClr val="FFFFFF"/>
                </a:solidFill>
                <a:latin typeface="Nunito"/>
                <a:ea typeface="Nunito"/>
                <a:cs typeface="Nunito"/>
                <a:sym typeface="Nunito"/>
              </a:rPr>
              <a:t>      font-weight: bold;</a:t>
            </a:r>
          </a:p>
          <a:p>
            <a:pPr algn="ctr">
              <a:lnSpc>
                <a:spcPts val="265"/>
              </a:lnSpc>
            </a:pPr>
            <a:r>
              <a:rPr lang="en-US" sz="189">
                <a:solidFill>
                  <a:srgbClr val="FFFFFF"/>
                </a:solidFill>
                <a:latin typeface="Nunito"/>
                <a:ea typeface="Nunito"/>
                <a:cs typeface="Nunito"/>
                <a:sym typeface="Nunito"/>
              </a:rPr>
              <a:t>      margin: 0 2px;</a:t>
            </a:r>
          </a:p>
          <a:p>
            <a:pPr algn="ctr">
              <a:lnSpc>
                <a:spcPts val="265"/>
              </a:lnSpc>
            </a:pPr>
            <a:r>
              <a:rPr lang="en-US" sz="189">
                <a:solidFill>
                  <a:srgbClr val="FFFFFF"/>
                </a:solidFill>
                <a:latin typeface="Nunito"/>
                <a:ea typeface="Nunito"/>
                <a:cs typeface="Nunito"/>
                <a:sym typeface="Nunito"/>
              </a:rPr>
              <a:t>    }</a:t>
            </a:r>
          </a:p>
          <a:p>
            <a:pPr algn="ctr">
              <a:lnSpc>
                <a:spcPts val="265"/>
              </a:lnSpc>
            </a:pPr>
          </a:p>
          <a:p>
            <a:pPr algn="ctr">
              <a:lnSpc>
                <a:spcPts val="265"/>
              </a:lnSpc>
            </a:pPr>
            <a:r>
              <a:rPr lang="en-US" sz="189">
                <a:solidFill>
                  <a:srgbClr val="FFFFFF"/>
                </a:solidFill>
                <a:latin typeface="Nunito"/>
                <a:ea typeface="Nunito"/>
                <a:cs typeface="Nunito"/>
                <a:sym typeface="Nunito"/>
              </a:rPr>
              <a:t>    .action-btn:hover {</a:t>
            </a:r>
          </a:p>
          <a:p>
            <a:pPr algn="ctr">
              <a:lnSpc>
                <a:spcPts val="265"/>
              </a:lnSpc>
            </a:pPr>
            <a:r>
              <a:rPr lang="en-US" sz="189">
                <a:solidFill>
                  <a:srgbClr val="FFFFFF"/>
                </a:solidFill>
                <a:latin typeface="Nunito"/>
                <a:ea typeface="Nunito"/>
                <a:cs typeface="Nunito"/>
                <a:sym typeface="Nunito"/>
              </a:rPr>
              <a:t>      background: #00e5ff;</a:t>
            </a:r>
          </a:p>
          <a:p>
            <a:pPr algn="ctr">
              <a:lnSpc>
                <a:spcPts val="265"/>
              </a:lnSpc>
            </a:pPr>
            <a:r>
              <a:rPr lang="en-US" sz="189">
                <a:solidFill>
                  <a:srgbClr val="FFFFFF"/>
                </a:solidFill>
                <a:latin typeface="Nunito"/>
                <a:ea typeface="Nunito"/>
                <a:cs typeface="Nunito"/>
                <a:sym typeface="Nunito"/>
              </a:rPr>
              <a:t>      color: #003366;</a:t>
            </a:r>
          </a:p>
          <a:p>
            <a:pPr algn="ctr">
              <a:lnSpc>
                <a:spcPts val="265"/>
              </a:lnSpc>
            </a:pPr>
            <a:r>
              <a:rPr lang="en-US" sz="189">
                <a:solidFill>
                  <a:srgbClr val="FFFFFF"/>
                </a:solidFill>
                <a:latin typeface="Nunito"/>
                <a:ea typeface="Nunito"/>
                <a:cs typeface="Nunito"/>
                <a:sym typeface="Nunito"/>
              </a:rPr>
              <a:t>    }</a:t>
            </a:r>
          </a:p>
          <a:p>
            <a:pPr algn="ctr">
              <a:lnSpc>
                <a:spcPts val="265"/>
              </a:lnSpc>
            </a:pPr>
          </a:p>
          <a:p>
            <a:pPr algn="ctr">
              <a:lnSpc>
                <a:spcPts val="265"/>
              </a:lnSpc>
            </a:pPr>
            <a:r>
              <a:rPr lang="en-US" sz="189">
                <a:solidFill>
                  <a:srgbClr val="FFFFFF"/>
                </a:solidFill>
                <a:latin typeface="Nunito"/>
                <a:ea typeface="Nunito"/>
                <a:cs typeface="Nunito"/>
                <a:sym typeface="Nunito"/>
              </a:rPr>
              <a:t>    footer {</a:t>
            </a:r>
          </a:p>
          <a:p>
            <a:pPr algn="ctr">
              <a:lnSpc>
                <a:spcPts val="265"/>
              </a:lnSpc>
            </a:pPr>
            <a:r>
              <a:rPr lang="en-US" sz="189">
                <a:solidFill>
                  <a:srgbClr val="FFFFFF"/>
                </a:solidFill>
                <a:latin typeface="Nunito"/>
                <a:ea typeface="Nunito"/>
                <a:cs typeface="Nunito"/>
                <a:sym typeface="Nunito"/>
              </a:rPr>
              <a:t>      margin-top: auto;</a:t>
            </a:r>
          </a:p>
          <a:p>
            <a:pPr algn="ctr">
              <a:lnSpc>
                <a:spcPts val="265"/>
              </a:lnSpc>
            </a:pPr>
            <a:r>
              <a:rPr lang="en-US" sz="189">
                <a:solidFill>
                  <a:srgbClr val="FFFFFF"/>
                </a:solidFill>
                <a:latin typeface="Nunito"/>
                <a:ea typeface="Nunito"/>
                <a:cs typeface="Nunito"/>
                <a:sym typeface="Nunito"/>
              </a:rPr>
              <a:t>      opacity: 0.8;</a:t>
            </a:r>
          </a:p>
          <a:p>
            <a:pPr algn="ctr">
              <a:lnSpc>
                <a:spcPts val="265"/>
              </a:lnSpc>
            </a:pPr>
            <a:r>
              <a:rPr lang="en-US" sz="189">
                <a:solidFill>
                  <a:srgbClr val="FFFFFF"/>
                </a:solidFill>
                <a:latin typeface="Nunito"/>
                <a:ea typeface="Nunito"/>
                <a:cs typeface="Nunito"/>
                <a:sym typeface="Nunito"/>
              </a:rPr>
              <a:t>      font-size: 0.9rem;</a:t>
            </a:r>
          </a:p>
          <a:p>
            <a:pPr algn="ctr">
              <a:lnSpc>
                <a:spcPts val="265"/>
              </a:lnSpc>
            </a:pPr>
            <a:r>
              <a:rPr lang="en-US" sz="189">
                <a:solidFill>
                  <a:srgbClr val="FFFFFF"/>
                </a:solidFill>
                <a:latin typeface="Nunito"/>
                <a:ea typeface="Nunito"/>
                <a:cs typeface="Nunito"/>
                <a:sym typeface="Nunito"/>
              </a:rPr>
              <a:t>      text-align: center;</a:t>
            </a:r>
          </a:p>
          <a:p>
            <a:pPr algn="ctr">
              <a:lnSpc>
                <a:spcPts val="265"/>
              </a:lnSpc>
            </a:pPr>
            <a:r>
              <a:rPr lang="en-US" sz="189">
                <a:solidFill>
                  <a:srgbClr val="FFFFFF"/>
                </a:solidFill>
                <a:latin typeface="Nunito"/>
                <a:ea typeface="Nunito"/>
                <a:cs typeface="Nunito"/>
                <a:sym typeface="Nunito"/>
              </a:rPr>
              <a:t>      padding: 15px;</a:t>
            </a:r>
          </a:p>
          <a:p>
            <a:pPr algn="ctr">
              <a:lnSpc>
                <a:spcPts val="265"/>
              </a:lnSpc>
            </a:pPr>
            <a:r>
              <a:rPr lang="en-US" sz="189">
                <a:solidFill>
                  <a:srgbClr val="FFFFFF"/>
                </a:solidFill>
                <a:latin typeface="Nunito"/>
                <a:ea typeface="Nunito"/>
                <a:cs typeface="Nunito"/>
                <a:sym typeface="Nunito"/>
              </a:rPr>
              <a:t>    }</a:t>
            </a:r>
          </a:p>
          <a:p>
            <a:pPr algn="ctr">
              <a:lnSpc>
                <a:spcPts val="265"/>
              </a:lnSpc>
            </a:pPr>
            <a:r>
              <a:rPr lang="en-US" sz="189">
                <a:solidFill>
                  <a:srgbClr val="FFFFFF"/>
                </a:solidFill>
                <a:latin typeface="Nunito"/>
                <a:ea typeface="Nunito"/>
                <a:cs typeface="Nunito"/>
                <a:sym typeface="Nunito"/>
              </a:rPr>
              <a:t>  &lt;/style&gt;</a:t>
            </a:r>
          </a:p>
          <a:p>
            <a:pPr algn="ctr">
              <a:lnSpc>
                <a:spcPts val="265"/>
              </a:lnSpc>
            </a:pPr>
            <a:r>
              <a:rPr lang="en-US" sz="189">
                <a:solidFill>
                  <a:srgbClr val="FFFFFF"/>
                </a:solidFill>
                <a:latin typeface="Nunito"/>
                <a:ea typeface="Nunito"/>
                <a:cs typeface="Nunito"/>
                <a:sym typeface="Nunito"/>
              </a:rPr>
              <a:t>&lt;/head&gt;</a:t>
            </a:r>
          </a:p>
          <a:p>
            <a:pPr algn="ctr">
              <a:lnSpc>
                <a:spcPts val="265"/>
              </a:lnSpc>
            </a:pPr>
            <a:r>
              <a:rPr lang="en-US" sz="189">
                <a:solidFill>
                  <a:srgbClr val="FFFFFF"/>
                </a:solidFill>
                <a:latin typeface="Nunito"/>
                <a:ea typeface="Nunito"/>
                <a:cs typeface="Nunito"/>
                <a:sym typeface="Nunito"/>
              </a:rPr>
              <a:t>&lt;body&gt;</a:t>
            </a:r>
          </a:p>
          <a:p>
            <a:pPr algn="ctr">
              <a:lnSpc>
                <a:spcPts val="265"/>
              </a:lnSpc>
            </a:pPr>
            <a:r>
              <a:rPr lang="en-US" sz="189">
                <a:solidFill>
                  <a:srgbClr val="FFFFFF"/>
                </a:solidFill>
                <a:latin typeface="Nunito"/>
                <a:ea typeface="Nunito"/>
                <a:cs typeface="Nunito"/>
                <a:sym typeface="Nunito"/>
              </a:rPr>
              <a:t>  &lt;header&gt;</a:t>
            </a:r>
          </a:p>
          <a:p>
            <a:pPr algn="ctr">
              <a:lnSpc>
                <a:spcPts val="265"/>
              </a:lnSpc>
            </a:pPr>
            <a:r>
              <a:rPr lang="en-US" sz="189">
                <a:solidFill>
                  <a:srgbClr val="FFFFFF"/>
                </a:solidFill>
                <a:latin typeface="Nunito"/>
                <a:ea typeface="Nunito"/>
                <a:cs typeface="Nunito"/>
                <a:sym typeface="Nunito"/>
              </a:rPr>
              <a:t>    &lt;h1&gt;📋 Sistem Presensi CRUD&lt;/h1&gt;</a:t>
            </a:r>
          </a:p>
          <a:p>
            <a:pPr algn="ctr">
              <a:lnSpc>
                <a:spcPts val="265"/>
              </a:lnSpc>
            </a:pPr>
            <a:r>
              <a:rPr lang="en-US" sz="189">
                <a:solidFill>
                  <a:srgbClr val="FFFFFF"/>
                </a:solidFill>
                <a:latin typeface="Nunito"/>
                <a:ea typeface="Nunito"/>
                <a:cs typeface="Nunito"/>
                <a:sym typeface="Nunito"/>
              </a:rPr>
              <a:t>    &lt;p&gt;Website sederhana untuk mencatat kehadiran siswa&lt;/p&gt;</a:t>
            </a:r>
          </a:p>
          <a:p>
            <a:pPr algn="ctr">
              <a:lnSpc>
                <a:spcPts val="265"/>
              </a:lnSpc>
            </a:pPr>
            <a:r>
              <a:rPr lang="en-US" sz="189">
                <a:solidFill>
                  <a:srgbClr val="FFFFFF"/>
                </a:solidFill>
                <a:latin typeface="Nunito"/>
                <a:ea typeface="Nunito"/>
                <a:cs typeface="Nunito"/>
                <a:sym typeface="Nunito"/>
              </a:rPr>
              <a:t>  &lt;/header&gt;</a:t>
            </a:r>
          </a:p>
          <a:p>
            <a:pPr algn="ctr">
              <a:lnSpc>
                <a:spcPts val="265"/>
              </a:lnSpc>
            </a:pPr>
          </a:p>
          <a:p>
            <a:pPr algn="ctr">
              <a:lnSpc>
                <a:spcPts val="265"/>
              </a:lnSpc>
            </a:pPr>
            <a:r>
              <a:rPr lang="en-US" sz="189">
                <a:solidFill>
                  <a:srgbClr val="FFFFFF"/>
                </a:solidFill>
                <a:latin typeface="Nunito"/>
                <a:ea typeface="Nunito"/>
                <a:cs typeface="Nunito"/>
                <a:sym typeface="Nunito"/>
              </a:rPr>
              <a:t>  &lt;section&gt;</a:t>
            </a:r>
          </a:p>
          <a:p>
            <a:pPr algn="ctr">
              <a:lnSpc>
                <a:spcPts val="265"/>
              </a:lnSpc>
            </a:pPr>
            <a:r>
              <a:rPr lang="en-US" sz="189">
                <a:solidFill>
                  <a:srgbClr val="FFFFFF"/>
                </a:solidFill>
                <a:latin typeface="Nunito"/>
                <a:ea typeface="Nunito"/>
                <a:cs typeface="Nunito"/>
                <a:sym typeface="Nunito"/>
              </a:rPr>
              <a:t>    &lt;h2&gt;🧾 Tambah Data Presensi&lt;/h2&gt;</a:t>
            </a:r>
          </a:p>
          <a:p>
            <a:pPr algn="ctr">
              <a:lnSpc>
                <a:spcPts val="265"/>
              </a:lnSpc>
            </a:pPr>
            <a:r>
              <a:rPr lang="en-US" sz="189">
                <a:solidFill>
                  <a:srgbClr val="FFFFFF"/>
                </a:solidFill>
                <a:latin typeface="Nunito"/>
                <a:ea typeface="Nunito"/>
                <a:cs typeface="Nunito"/>
                <a:sym typeface="Nunito"/>
              </a:rPr>
              <a:t>    &lt;form id="presensiForm"&gt;</a:t>
            </a:r>
          </a:p>
          <a:p>
            <a:pPr algn="ctr">
              <a:lnSpc>
                <a:spcPts val="265"/>
              </a:lnSpc>
            </a:pPr>
            <a:r>
              <a:rPr lang="en-US" sz="189">
                <a:solidFill>
                  <a:srgbClr val="FFFFFF"/>
                </a:solidFill>
                <a:latin typeface="Nunito"/>
                <a:ea typeface="Nunito"/>
                <a:cs typeface="Nunito"/>
                <a:sym typeface="Nunito"/>
              </a:rPr>
              <a:t>      &lt;input type="text" id="nama" placeholder="Nama Siswa" required /&gt;</a:t>
            </a:r>
          </a:p>
          <a:p>
            <a:pPr algn="ctr">
              <a:lnSpc>
                <a:spcPts val="265"/>
              </a:lnSpc>
            </a:pPr>
            <a:r>
              <a:rPr lang="en-US" sz="189">
                <a:solidFill>
                  <a:srgbClr val="FFFFFF"/>
                </a:solidFill>
                <a:latin typeface="Nunito"/>
                <a:ea typeface="Nunito"/>
                <a:cs typeface="Nunito"/>
                <a:sym typeface="Nunito"/>
              </a:rPr>
              <a:t>      &lt;input type="date" id="tanggal" required /&gt;</a:t>
            </a:r>
          </a:p>
          <a:p>
            <a:pPr algn="ctr">
              <a:lnSpc>
                <a:spcPts val="265"/>
              </a:lnSpc>
            </a:pPr>
            <a:r>
              <a:rPr lang="en-US" sz="189">
                <a:solidFill>
                  <a:srgbClr val="FFFFFF"/>
                </a:solidFill>
                <a:latin typeface="Nunito"/>
                <a:ea typeface="Nunito"/>
                <a:cs typeface="Nunito"/>
                <a:sym typeface="Nunito"/>
              </a:rPr>
              <a:t>      &lt;select id="status" required&gt;</a:t>
            </a:r>
          </a:p>
          <a:p>
            <a:pPr algn="ctr">
              <a:lnSpc>
                <a:spcPts val="265"/>
              </a:lnSpc>
            </a:pPr>
            <a:r>
              <a:rPr lang="en-US" sz="189">
                <a:solidFill>
                  <a:srgbClr val="FFFFFF"/>
                </a:solidFill>
                <a:latin typeface="Nunito"/>
                <a:ea typeface="Nunito"/>
                <a:cs typeface="Nunito"/>
                <a:sym typeface="Nunito"/>
              </a:rPr>
              <a:t>        &lt;option value=""&gt;Pilih Status&lt;/option&gt;</a:t>
            </a:r>
          </a:p>
          <a:p>
            <a:pPr algn="ctr">
              <a:lnSpc>
                <a:spcPts val="265"/>
              </a:lnSpc>
            </a:pPr>
            <a:r>
              <a:rPr lang="en-US" sz="189">
                <a:solidFill>
                  <a:srgbClr val="FFFFFF"/>
                </a:solidFill>
                <a:latin typeface="Nunito"/>
                <a:ea typeface="Nunito"/>
                <a:cs typeface="Nunito"/>
                <a:sym typeface="Nunito"/>
              </a:rPr>
              <a:t>        &lt;option value="Hadir"&gt;✅ Hadir&lt;/option&gt;</a:t>
            </a:r>
          </a:p>
          <a:p>
            <a:pPr algn="ctr">
              <a:lnSpc>
                <a:spcPts val="265"/>
              </a:lnSpc>
            </a:pPr>
            <a:r>
              <a:rPr lang="en-US" sz="189">
                <a:solidFill>
                  <a:srgbClr val="FFFFFF"/>
                </a:solidFill>
                <a:latin typeface="Nunito"/>
                <a:ea typeface="Nunito"/>
                <a:cs typeface="Nunito"/>
                <a:sym typeface="Nunito"/>
              </a:rPr>
              <a:t>        &lt;option value="Izin"&gt;🟡 Izin&lt;/option&gt;</a:t>
            </a:r>
          </a:p>
          <a:p>
            <a:pPr algn="ctr">
              <a:lnSpc>
                <a:spcPts val="265"/>
              </a:lnSpc>
            </a:pPr>
            <a:r>
              <a:rPr lang="en-US" sz="189">
                <a:solidFill>
                  <a:srgbClr val="FFFFFF"/>
                </a:solidFill>
                <a:latin typeface="Nunito"/>
                <a:ea typeface="Nunito"/>
                <a:cs typeface="Nunito"/>
                <a:sym typeface="Nunito"/>
              </a:rPr>
              <a:t>        &lt;option value="Sakit"&gt;🩺 Sakit&lt;/option&gt;</a:t>
            </a:r>
          </a:p>
          <a:p>
            <a:pPr algn="ctr">
              <a:lnSpc>
                <a:spcPts val="265"/>
              </a:lnSpc>
            </a:pPr>
            <a:r>
              <a:rPr lang="en-US" sz="189">
                <a:solidFill>
                  <a:srgbClr val="FFFFFF"/>
                </a:solidFill>
                <a:latin typeface="Nunito"/>
                <a:ea typeface="Nunito"/>
                <a:cs typeface="Nunito"/>
                <a:sym typeface="Nunito"/>
              </a:rPr>
              <a:t>        &lt;option value="Alfa"&gt;❌ Alfa&lt;/option&gt;</a:t>
            </a:r>
          </a:p>
          <a:p>
            <a:pPr algn="ctr">
              <a:lnSpc>
                <a:spcPts val="265"/>
              </a:lnSpc>
            </a:pPr>
            <a:r>
              <a:rPr lang="en-US" sz="189">
                <a:solidFill>
                  <a:srgbClr val="FFFFFF"/>
                </a:solidFill>
                <a:latin typeface="Nunito"/>
                <a:ea typeface="Nunito"/>
                <a:cs typeface="Nunito"/>
                <a:sym typeface="Nunito"/>
              </a:rPr>
              <a:t>      &lt;/select&gt;</a:t>
            </a:r>
          </a:p>
          <a:p>
            <a:pPr algn="ctr">
              <a:lnSpc>
                <a:spcPts val="265"/>
              </a:lnSpc>
            </a:pPr>
            <a:r>
              <a:rPr lang="en-US" sz="189">
                <a:solidFill>
                  <a:srgbClr val="FFFFFF"/>
                </a:solidFill>
                <a:latin typeface="Nunito"/>
                <a:ea typeface="Nunito"/>
                <a:cs typeface="Nunito"/>
                <a:sym typeface="Nunito"/>
              </a:rPr>
              <a:t>      &lt;button type="submit"&gt;Tambah Presensi&lt;/button&gt;</a:t>
            </a:r>
          </a:p>
          <a:p>
            <a:pPr algn="ctr">
              <a:lnSpc>
                <a:spcPts val="265"/>
              </a:lnSpc>
            </a:pPr>
            <a:r>
              <a:rPr lang="en-US" sz="189">
                <a:solidFill>
                  <a:srgbClr val="FFFFFF"/>
                </a:solidFill>
                <a:latin typeface="Nunito"/>
                <a:ea typeface="Nunito"/>
                <a:cs typeface="Nunito"/>
                <a:sym typeface="Nunito"/>
              </a:rPr>
              <a:t>    &lt;/form&gt;</a:t>
            </a:r>
          </a:p>
          <a:p>
            <a:pPr algn="ctr">
              <a:lnSpc>
                <a:spcPts val="265"/>
              </a:lnSpc>
            </a:pPr>
            <a:r>
              <a:rPr lang="en-US" sz="189">
                <a:solidFill>
                  <a:srgbClr val="FFFFFF"/>
                </a:solidFill>
                <a:latin typeface="Nunito"/>
                <a:ea typeface="Nunito"/>
                <a:cs typeface="Nunito"/>
                <a:sym typeface="Nunito"/>
              </a:rPr>
              <a:t>  &lt;/section&gt;</a:t>
            </a:r>
          </a:p>
          <a:p>
            <a:pPr algn="ctr">
              <a:lnSpc>
                <a:spcPts val="265"/>
              </a:lnSpc>
            </a:pPr>
          </a:p>
          <a:p>
            <a:pPr algn="ctr">
              <a:lnSpc>
                <a:spcPts val="265"/>
              </a:lnSpc>
            </a:pPr>
            <a:r>
              <a:rPr lang="en-US" sz="189">
                <a:solidFill>
                  <a:srgbClr val="FFFFFF"/>
                </a:solidFill>
                <a:latin typeface="Nunito"/>
                <a:ea typeface="Nunito"/>
                <a:cs typeface="Nunito"/>
                <a:sym typeface="Nunito"/>
              </a:rPr>
              <a:t>  &lt;section&gt;</a:t>
            </a:r>
          </a:p>
          <a:p>
            <a:pPr algn="ctr">
              <a:lnSpc>
                <a:spcPts val="265"/>
              </a:lnSpc>
            </a:pPr>
            <a:r>
              <a:rPr lang="en-US" sz="189">
                <a:solidFill>
                  <a:srgbClr val="FFFFFF"/>
                </a:solidFill>
                <a:latin typeface="Nunito"/>
                <a:ea typeface="Nunito"/>
                <a:cs typeface="Nunito"/>
                <a:sym typeface="Nunito"/>
              </a:rPr>
              <a:t>    &lt;h2&gt;📊 Daftar Presensi&lt;/h2&gt;</a:t>
            </a:r>
          </a:p>
          <a:p>
            <a:pPr algn="ctr">
              <a:lnSpc>
                <a:spcPts val="265"/>
              </a:lnSpc>
            </a:pPr>
            <a:r>
              <a:rPr lang="en-US" sz="189">
                <a:solidFill>
                  <a:srgbClr val="FFFFFF"/>
                </a:solidFill>
                <a:latin typeface="Nunito"/>
                <a:ea typeface="Nunito"/>
                <a:cs typeface="Nunito"/>
                <a:sym typeface="Nunito"/>
              </a:rPr>
              <a:t>    &lt;table id="presensiTable"&gt;</a:t>
            </a:r>
          </a:p>
          <a:p>
            <a:pPr algn="ctr">
              <a:lnSpc>
                <a:spcPts val="265"/>
              </a:lnSpc>
            </a:pPr>
            <a:r>
              <a:rPr lang="en-US" sz="189">
                <a:solidFill>
                  <a:srgbClr val="FFFFFF"/>
                </a:solidFill>
                <a:latin typeface="Nunito"/>
                <a:ea typeface="Nunito"/>
                <a:cs typeface="Nunito"/>
                <a:sym typeface="Nunito"/>
              </a:rPr>
              <a:t>      &lt;thead&gt;</a:t>
            </a:r>
          </a:p>
          <a:p>
            <a:pPr algn="ctr">
              <a:lnSpc>
                <a:spcPts val="265"/>
              </a:lnSpc>
            </a:pPr>
            <a:r>
              <a:rPr lang="en-US" sz="189">
                <a:solidFill>
                  <a:srgbClr val="FFFFFF"/>
                </a:solidFill>
                <a:latin typeface="Nunito"/>
                <a:ea typeface="Nunito"/>
                <a:cs typeface="Nunito"/>
                <a:sym typeface="Nunito"/>
              </a:rPr>
              <a:t>        &lt;tr&gt;</a:t>
            </a:r>
          </a:p>
          <a:p>
            <a:pPr algn="ctr">
              <a:lnSpc>
                <a:spcPts val="265"/>
              </a:lnSpc>
            </a:pPr>
            <a:r>
              <a:rPr lang="en-US" sz="189">
                <a:solidFill>
                  <a:srgbClr val="FFFFFF"/>
                </a:solidFill>
                <a:latin typeface="Nunito"/>
                <a:ea typeface="Nunito"/>
                <a:cs typeface="Nunito"/>
                <a:sym typeface="Nunito"/>
              </a:rPr>
              <a:t>          &lt;th&gt;Nama&lt;/th&gt;</a:t>
            </a:r>
          </a:p>
          <a:p>
            <a:pPr algn="ctr">
              <a:lnSpc>
                <a:spcPts val="265"/>
              </a:lnSpc>
            </a:pPr>
            <a:r>
              <a:rPr lang="en-US" sz="189">
                <a:solidFill>
                  <a:srgbClr val="FFFFFF"/>
                </a:solidFill>
                <a:latin typeface="Nunito"/>
                <a:ea typeface="Nunito"/>
                <a:cs typeface="Nunito"/>
                <a:sym typeface="Nunito"/>
              </a:rPr>
              <a:t>          &lt;th&gt;Tanggal&lt;/th&gt;</a:t>
            </a:r>
          </a:p>
          <a:p>
            <a:pPr algn="ctr">
              <a:lnSpc>
                <a:spcPts val="265"/>
              </a:lnSpc>
            </a:pPr>
            <a:r>
              <a:rPr lang="en-US" sz="189">
                <a:solidFill>
                  <a:srgbClr val="FFFFFF"/>
                </a:solidFill>
                <a:latin typeface="Nunito"/>
                <a:ea typeface="Nunito"/>
                <a:cs typeface="Nunito"/>
                <a:sym typeface="Nunito"/>
              </a:rPr>
              <a:t>          &lt;th&gt;Status&lt;/th&gt;</a:t>
            </a:r>
          </a:p>
          <a:p>
            <a:pPr algn="ctr">
              <a:lnSpc>
                <a:spcPts val="265"/>
              </a:lnSpc>
            </a:pPr>
            <a:r>
              <a:rPr lang="en-US" sz="189">
                <a:solidFill>
                  <a:srgbClr val="FFFFFF"/>
                </a:solidFill>
                <a:latin typeface="Nunito"/>
                <a:ea typeface="Nunito"/>
                <a:cs typeface="Nunito"/>
                <a:sym typeface="Nunito"/>
              </a:rPr>
              <a:t>          &lt;th&gt;Aksi&lt;/th&gt;</a:t>
            </a:r>
          </a:p>
          <a:p>
            <a:pPr algn="ctr">
              <a:lnSpc>
                <a:spcPts val="265"/>
              </a:lnSpc>
            </a:pPr>
            <a:r>
              <a:rPr lang="en-US" sz="189">
                <a:solidFill>
                  <a:srgbClr val="FFFFFF"/>
                </a:solidFill>
                <a:latin typeface="Nunito"/>
                <a:ea typeface="Nunito"/>
                <a:cs typeface="Nunito"/>
                <a:sym typeface="Nunito"/>
              </a:rPr>
              <a:t>        &lt;/tr&gt;</a:t>
            </a:r>
          </a:p>
          <a:p>
            <a:pPr algn="ctr">
              <a:lnSpc>
                <a:spcPts val="265"/>
              </a:lnSpc>
            </a:pPr>
            <a:r>
              <a:rPr lang="en-US" sz="189">
                <a:solidFill>
                  <a:srgbClr val="FFFFFF"/>
                </a:solidFill>
                <a:latin typeface="Nunito"/>
                <a:ea typeface="Nunito"/>
                <a:cs typeface="Nunito"/>
                <a:sym typeface="Nunito"/>
              </a:rPr>
              <a:t>      &lt;/thead&gt;</a:t>
            </a:r>
          </a:p>
          <a:p>
            <a:pPr algn="ctr">
              <a:lnSpc>
                <a:spcPts val="265"/>
              </a:lnSpc>
            </a:pPr>
            <a:r>
              <a:rPr lang="en-US" sz="189">
                <a:solidFill>
                  <a:srgbClr val="FFFFFF"/>
                </a:solidFill>
                <a:latin typeface="Nunito"/>
                <a:ea typeface="Nunito"/>
                <a:cs typeface="Nunito"/>
                <a:sym typeface="Nunito"/>
              </a:rPr>
              <a:t>      &lt;tbody&gt;&lt;/tbody&gt;</a:t>
            </a:r>
          </a:p>
          <a:p>
            <a:pPr algn="ctr">
              <a:lnSpc>
                <a:spcPts val="265"/>
              </a:lnSpc>
            </a:pPr>
            <a:r>
              <a:rPr lang="en-US" sz="189">
                <a:solidFill>
                  <a:srgbClr val="FFFFFF"/>
                </a:solidFill>
                <a:latin typeface="Nunito"/>
                <a:ea typeface="Nunito"/>
                <a:cs typeface="Nunito"/>
                <a:sym typeface="Nunito"/>
              </a:rPr>
              <a:t>    &lt;/table&gt;</a:t>
            </a:r>
          </a:p>
          <a:p>
            <a:pPr algn="ctr">
              <a:lnSpc>
                <a:spcPts val="265"/>
              </a:lnSpc>
            </a:pPr>
            <a:r>
              <a:rPr lang="en-US" sz="189">
                <a:solidFill>
                  <a:srgbClr val="FFFFFF"/>
                </a:solidFill>
                <a:latin typeface="Nunito"/>
                <a:ea typeface="Nunito"/>
                <a:cs typeface="Nunito"/>
                <a:sym typeface="Nunito"/>
              </a:rPr>
              <a:t>  &lt;/section&gt;</a:t>
            </a:r>
          </a:p>
          <a:p>
            <a:pPr algn="ctr">
              <a:lnSpc>
                <a:spcPts val="265"/>
              </a:lnSpc>
            </a:pPr>
          </a:p>
          <a:p>
            <a:pPr algn="ctr">
              <a:lnSpc>
                <a:spcPts val="265"/>
              </a:lnSpc>
            </a:pPr>
            <a:r>
              <a:rPr lang="en-US" sz="189">
                <a:solidFill>
                  <a:srgbClr val="FFFFFF"/>
                </a:solidFill>
                <a:latin typeface="Nunito"/>
                <a:ea typeface="Nunito"/>
                <a:cs typeface="Nunito"/>
                <a:sym typeface="Nunito"/>
              </a:rPr>
              <a:t>  &lt;footer&gt;© 2025 Adam Putra W — Website CRUD Presensi Digital&lt;/footer&gt;</a:t>
            </a:r>
          </a:p>
          <a:p>
            <a:pPr algn="ctr">
              <a:lnSpc>
                <a:spcPts val="265"/>
              </a:lnSpc>
            </a:pPr>
          </a:p>
          <a:p>
            <a:pPr algn="ctr">
              <a:lnSpc>
                <a:spcPts val="265"/>
              </a:lnSpc>
            </a:pPr>
            <a:r>
              <a:rPr lang="en-US" sz="189">
                <a:solidFill>
                  <a:srgbClr val="FFFFFF"/>
                </a:solidFill>
                <a:latin typeface="Nunito"/>
                <a:ea typeface="Nunito"/>
                <a:cs typeface="Nunito"/>
                <a:sym typeface="Nunito"/>
              </a:rPr>
              <a:t>  &lt;script&gt;</a:t>
            </a:r>
          </a:p>
          <a:p>
            <a:pPr algn="ctr">
              <a:lnSpc>
                <a:spcPts val="265"/>
              </a:lnSpc>
            </a:pPr>
            <a:r>
              <a:rPr lang="en-US" sz="189">
                <a:solidFill>
                  <a:srgbClr val="FFFFFF"/>
                </a:solidFill>
                <a:latin typeface="Nunito"/>
                <a:ea typeface="Nunito"/>
                <a:cs typeface="Nunito"/>
                <a:sym typeface="Nunito"/>
              </a:rPr>
              <a:t>    const form = document.getElementById("presensiForm");</a:t>
            </a:r>
          </a:p>
          <a:p>
            <a:pPr algn="ctr">
              <a:lnSpc>
                <a:spcPts val="265"/>
              </a:lnSpc>
            </a:pPr>
            <a:r>
              <a:rPr lang="en-US" sz="189">
                <a:solidFill>
                  <a:srgbClr val="FFFFFF"/>
                </a:solidFill>
                <a:latin typeface="Nunito"/>
                <a:ea typeface="Nunito"/>
                <a:cs typeface="Nunito"/>
                <a:sym typeface="Nunito"/>
              </a:rPr>
              <a:t>    const namaInput = document.getElementById("nama");</a:t>
            </a:r>
          </a:p>
          <a:p>
            <a:pPr algn="ctr">
              <a:lnSpc>
                <a:spcPts val="265"/>
              </a:lnSpc>
            </a:pPr>
            <a:r>
              <a:rPr lang="en-US" sz="189">
                <a:solidFill>
                  <a:srgbClr val="FFFFFF"/>
                </a:solidFill>
                <a:latin typeface="Nunito"/>
                <a:ea typeface="Nunito"/>
                <a:cs typeface="Nunito"/>
                <a:sym typeface="Nunito"/>
              </a:rPr>
              <a:t>    const tanggalInput = document.getElementById("tanggal");</a:t>
            </a:r>
          </a:p>
          <a:p>
            <a:pPr algn="ctr">
              <a:lnSpc>
                <a:spcPts val="265"/>
              </a:lnSpc>
            </a:pPr>
            <a:r>
              <a:rPr lang="en-US" sz="189">
                <a:solidFill>
                  <a:srgbClr val="FFFFFF"/>
                </a:solidFill>
                <a:latin typeface="Nunito"/>
                <a:ea typeface="Nunito"/>
                <a:cs typeface="Nunito"/>
                <a:sym typeface="Nunito"/>
              </a:rPr>
              <a:t>    const statusInput = document.getElementById("status");</a:t>
            </a:r>
          </a:p>
          <a:p>
            <a:pPr algn="ctr">
              <a:lnSpc>
                <a:spcPts val="265"/>
              </a:lnSpc>
            </a:pPr>
            <a:r>
              <a:rPr lang="en-US" sz="189">
                <a:solidFill>
                  <a:srgbClr val="FFFFFF"/>
                </a:solidFill>
                <a:latin typeface="Nunito"/>
                <a:ea typeface="Nunito"/>
                <a:cs typeface="Nunito"/>
                <a:sym typeface="Nunito"/>
              </a:rPr>
              <a:t>    const tableBody = document.querySelector("#presensiTable tbody");</a:t>
            </a:r>
          </a:p>
          <a:p>
            <a:pPr algn="ctr">
              <a:lnSpc>
                <a:spcPts val="265"/>
              </a:lnSpc>
            </a:pPr>
          </a:p>
          <a:p>
            <a:pPr algn="ctr">
              <a:lnSpc>
                <a:spcPts val="265"/>
              </a:lnSpc>
            </a:pPr>
            <a:r>
              <a:rPr lang="en-US" sz="189">
                <a:solidFill>
                  <a:srgbClr val="FFFFFF"/>
                </a:solidFill>
                <a:latin typeface="Nunito"/>
                <a:ea typeface="Nunito"/>
                <a:cs typeface="Nunito"/>
                <a:sym typeface="Nunito"/>
              </a:rPr>
              <a:t>    let dataPresensi = [];</a:t>
            </a:r>
          </a:p>
          <a:p>
            <a:pPr algn="ctr">
              <a:lnSpc>
                <a:spcPts val="265"/>
              </a:lnSpc>
            </a:pPr>
          </a:p>
          <a:p>
            <a:pPr algn="ctr">
              <a:lnSpc>
                <a:spcPts val="265"/>
              </a:lnSpc>
            </a:pPr>
            <a:r>
              <a:rPr lang="en-US" sz="189">
                <a:solidFill>
                  <a:srgbClr val="FFFFFF"/>
                </a:solidFill>
                <a:latin typeface="Nunito"/>
                <a:ea typeface="Nunito"/>
                <a:cs typeface="Nunito"/>
                <a:sym typeface="Nunito"/>
              </a:rPr>
              <a:t>    function renderTable() {</a:t>
            </a:r>
          </a:p>
          <a:p>
            <a:pPr algn="ctr">
              <a:lnSpc>
                <a:spcPts val="265"/>
              </a:lnSpc>
            </a:pPr>
            <a:r>
              <a:rPr lang="en-US" sz="189">
                <a:solidFill>
                  <a:srgbClr val="FFFFFF"/>
                </a:solidFill>
                <a:latin typeface="Nunito"/>
                <a:ea typeface="Nunito"/>
                <a:cs typeface="Nunito"/>
                <a:sym typeface="Nunito"/>
              </a:rPr>
              <a:t>      tableBody.innerHTML = "";</a:t>
            </a:r>
          </a:p>
          <a:p>
            <a:pPr algn="ctr">
              <a:lnSpc>
                <a:spcPts val="265"/>
              </a:lnSpc>
            </a:pPr>
            <a:r>
              <a:rPr lang="en-US" sz="189">
                <a:solidFill>
                  <a:srgbClr val="FFFFFF"/>
                </a:solidFill>
                <a:latin typeface="Nunito"/>
                <a:ea typeface="Nunito"/>
                <a:cs typeface="Nunito"/>
                <a:sym typeface="Nunito"/>
              </a:rPr>
              <a:t>      dataPresensi.forEach((item, index) =&gt; {</a:t>
            </a:r>
          </a:p>
          <a:p>
            <a:pPr algn="ctr">
              <a:lnSpc>
                <a:spcPts val="265"/>
              </a:lnSpc>
            </a:pPr>
            <a:r>
              <a:rPr lang="en-US" sz="189">
                <a:solidFill>
                  <a:srgbClr val="FFFFFF"/>
                </a:solidFill>
                <a:latin typeface="Nunito"/>
                <a:ea typeface="Nunito"/>
                <a:cs typeface="Nunito"/>
                <a:sym typeface="Nunito"/>
              </a:rPr>
              <a:t>        const row = document.createElement("tr");</a:t>
            </a:r>
          </a:p>
          <a:p>
            <a:pPr algn="ctr">
              <a:lnSpc>
                <a:spcPts val="265"/>
              </a:lnSpc>
            </a:pPr>
            <a:r>
              <a:rPr lang="en-US" sz="189">
                <a:solidFill>
                  <a:srgbClr val="FFFFFF"/>
                </a:solidFill>
                <a:latin typeface="Nunito"/>
                <a:ea typeface="Nunito"/>
                <a:cs typeface="Nunito"/>
                <a:sym typeface="Nunito"/>
              </a:rPr>
              <a:t>        row.innerHTML = `</a:t>
            </a:r>
          </a:p>
          <a:p>
            <a:pPr algn="ctr">
              <a:lnSpc>
                <a:spcPts val="265"/>
              </a:lnSpc>
            </a:pPr>
            <a:r>
              <a:rPr lang="en-US" sz="189">
                <a:solidFill>
                  <a:srgbClr val="FFFFFF"/>
                </a:solidFill>
                <a:latin typeface="Nunito"/>
                <a:ea typeface="Nunito"/>
                <a:cs typeface="Nunito"/>
                <a:sym typeface="Nunito"/>
              </a:rPr>
              <a:t>          &lt;td&gt;${item.nama}&lt;/td&gt;</a:t>
            </a:r>
          </a:p>
          <a:p>
            <a:pPr algn="ctr">
              <a:lnSpc>
                <a:spcPts val="265"/>
              </a:lnSpc>
            </a:pPr>
            <a:r>
              <a:rPr lang="en-US" sz="189">
                <a:solidFill>
                  <a:srgbClr val="FFFFFF"/>
                </a:solidFill>
                <a:latin typeface="Nunito"/>
                <a:ea typeface="Nunito"/>
                <a:cs typeface="Nunito"/>
                <a:sym typeface="Nunito"/>
              </a:rPr>
              <a:t>          &lt;td&gt;${item.tanggal}&lt;/td&gt;</a:t>
            </a:r>
          </a:p>
          <a:p>
            <a:pPr algn="ctr">
              <a:lnSpc>
                <a:spcPts val="265"/>
              </a:lnSpc>
            </a:pPr>
            <a:r>
              <a:rPr lang="en-US" sz="189">
                <a:solidFill>
                  <a:srgbClr val="FFFFFF"/>
                </a:solidFill>
                <a:latin typeface="Nunito"/>
                <a:ea typeface="Nunito"/>
                <a:cs typeface="Nunito"/>
                <a:sym typeface="Nunito"/>
              </a:rPr>
              <a:t>          &lt;td&gt;${item.status}&lt;/td&gt;</a:t>
            </a:r>
          </a:p>
          <a:p>
            <a:pPr algn="ctr">
              <a:lnSpc>
                <a:spcPts val="265"/>
              </a:lnSpc>
            </a:pPr>
            <a:r>
              <a:rPr lang="en-US" sz="189">
                <a:solidFill>
                  <a:srgbClr val="FFFFFF"/>
                </a:solidFill>
                <a:latin typeface="Nunito"/>
                <a:ea typeface="Nunito"/>
                <a:cs typeface="Nunito"/>
                <a:sym typeface="Nunito"/>
              </a:rPr>
              <a:t>          &lt;td&gt;</a:t>
            </a:r>
          </a:p>
          <a:p>
            <a:pPr algn="ctr">
              <a:lnSpc>
                <a:spcPts val="265"/>
              </a:lnSpc>
            </a:pPr>
            <a:r>
              <a:rPr lang="en-US" sz="189">
                <a:solidFill>
                  <a:srgbClr val="FFFFFF"/>
                </a:solidFill>
                <a:latin typeface="Nunito"/>
                <a:ea typeface="Nunito"/>
                <a:cs typeface="Nunito"/>
                <a:sym typeface="Nunito"/>
              </a:rPr>
              <a:t>            &lt;button class="action-btn" onclick="editData(${index})"&gt;Edit&lt;/button&gt;</a:t>
            </a:r>
          </a:p>
          <a:p>
            <a:pPr algn="ctr">
              <a:lnSpc>
                <a:spcPts val="265"/>
              </a:lnSpc>
            </a:pPr>
            <a:r>
              <a:rPr lang="en-US" sz="189">
                <a:solidFill>
                  <a:srgbClr val="FFFFFF"/>
                </a:solidFill>
                <a:latin typeface="Nunito"/>
                <a:ea typeface="Nunito"/>
                <a:cs typeface="Nunito"/>
                <a:sym typeface="Nunito"/>
              </a:rPr>
              <a:t>            &lt;button class="action-btn" onclick="hapusData(${index})"&gt;Hapus&lt;/button&gt;</a:t>
            </a:r>
          </a:p>
          <a:p>
            <a:pPr algn="ctr">
              <a:lnSpc>
                <a:spcPts val="265"/>
              </a:lnSpc>
            </a:pPr>
            <a:r>
              <a:rPr lang="en-US" sz="189">
                <a:solidFill>
                  <a:srgbClr val="FFFFFF"/>
                </a:solidFill>
                <a:latin typeface="Nunito"/>
                <a:ea typeface="Nunito"/>
                <a:cs typeface="Nunito"/>
                <a:sym typeface="Nunito"/>
              </a:rPr>
              <a:t>          &lt;/td&gt;</a:t>
            </a:r>
          </a:p>
          <a:p>
            <a:pPr algn="ctr">
              <a:lnSpc>
                <a:spcPts val="265"/>
              </a:lnSpc>
            </a:pPr>
            <a:r>
              <a:rPr lang="en-US" sz="189">
                <a:solidFill>
                  <a:srgbClr val="FFFFFF"/>
                </a:solidFill>
                <a:latin typeface="Nunito"/>
                <a:ea typeface="Nunito"/>
                <a:cs typeface="Nunito"/>
                <a:sym typeface="Nunito"/>
              </a:rPr>
              <a:t>        `;</a:t>
            </a:r>
          </a:p>
          <a:p>
            <a:pPr algn="ctr">
              <a:lnSpc>
                <a:spcPts val="265"/>
              </a:lnSpc>
            </a:pPr>
            <a:r>
              <a:rPr lang="en-US" sz="189">
                <a:solidFill>
                  <a:srgbClr val="FFFFFF"/>
                </a:solidFill>
                <a:latin typeface="Nunito"/>
                <a:ea typeface="Nunito"/>
                <a:cs typeface="Nunito"/>
                <a:sym typeface="Nunito"/>
              </a:rPr>
              <a:t>        tableBody.appendChild(row);</a:t>
            </a:r>
          </a:p>
          <a:p>
            <a:pPr algn="ctr">
              <a:lnSpc>
                <a:spcPts val="265"/>
              </a:lnSpc>
            </a:pPr>
            <a:r>
              <a:rPr lang="en-US" sz="189">
                <a:solidFill>
                  <a:srgbClr val="FFFFFF"/>
                </a:solidFill>
                <a:latin typeface="Nunito"/>
                <a:ea typeface="Nunito"/>
                <a:cs typeface="Nunito"/>
                <a:sym typeface="Nunito"/>
              </a:rPr>
              <a:t>      });</a:t>
            </a:r>
          </a:p>
          <a:p>
            <a:pPr algn="ctr">
              <a:lnSpc>
                <a:spcPts val="265"/>
              </a:lnSpc>
            </a:pPr>
            <a:r>
              <a:rPr lang="en-US" sz="189">
                <a:solidFill>
                  <a:srgbClr val="FFFFFF"/>
                </a:solidFill>
                <a:latin typeface="Nunito"/>
                <a:ea typeface="Nunito"/>
                <a:cs typeface="Nunito"/>
                <a:sym typeface="Nunito"/>
              </a:rPr>
              <a:t>    }</a:t>
            </a:r>
          </a:p>
          <a:p>
            <a:pPr algn="ctr">
              <a:lnSpc>
                <a:spcPts val="265"/>
              </a:lnSpc>
            </a:pPr>
          </a:p>
          <a:p>
            <a:pPr algn="ctr">
              <a:lnSpc>
                <a:spcPts val="265"/>
              </a:lnSpc>
            </a:pPr>
            <a:r>
              <a:rPr lang="en-US" sz="189">
                <a:solidFill>
                  <a:srgbClr val="FFFFFF"/>
                </a:solidFill>
                <a:latin typeface="Nunito"/>
                <a:ea typeface="Nunito"/>
                <a:cs typeface="Nunito"/>
                <a:sym typeface="Nunito"/>
              </a:rPr>
              <a:t>    form.addEventListener("submit", (e) =&gt; {</a:t>
            </a:r>
          </a:p>
          <a:p>
            <a:pPr algn="ctr">
              <a:lnSpc>
                <a:spcPts val="265"/>
              </a:lnSpc>
            </a:pPr>
            <a:r>
              <a:rPr lang="en-US" sz="189">
                <a:solidFill>
                  <a:srgbClr val="FFFFFF"/>
                </a:solidFill>
                <a:latin typeface="Nunito"/>
                <a:ea typeface="Nunito"/>
                <a:cs typeface="Nunito"/>
                <a:sym typeface="Nunito"/>
              </a:rPr>
              <a:t>      e.preventDefault();</a:t>
            </a:r>
          </a:p>
          <a:p>
            <a:pPr algn="ctr">
              <a:lnSpc>
                <a:spcPts val="265"/>
              </a:lnSpc>
            </a:pPr>
            <a:r>
              <a:rPr lang="en-US" sz="189">
                <a:solidFill>
                  <a:srgbClr val="FFFFFF"/>
                </a:solidFill>
                <a:latin typeface="Nunito"/>
                <a:ea typeface="Nunito"/>
                <a:cs typeface="Nunito"/>
                <a:sym typeface="Nunito"/>
              </a:rPr>
              <a:t>      const newData = {</a:t>
            </a:r>
          </a:p>
          <a:p>
            <a:pPr algn="ctr">
              <a:lnSpc>
                <a:spcPts val="265"/>
              </a:lnSpc>
            </a:pPr>
            <a:r>
              <a:rPr lang="en-US" sz="189">
                <a:solidFill>
                  <a:srgbClr val="FFFFFF"/>
                </a:solidFill>
                <a:latin typeface="Nunito"/>
                <a:ea typeface="Nunito"/>
                <a:cs typeface="Nunito"/>
                <a:sym typeface="Nunito"/>
              </a:rPr>
              <a:t>        nama: namaInput.value,</a:t>
            </a:r>
          </a:p>
          <a:p>
            <a:pPr algn="ctr">
              <a:lnSpc>
                <a:spcPts val="265"/>
              </a:lnSpc>
            </a:pPr>
            <a:r>
              <a:rPr lang="en-US" sz="189">
                <a:solidFill>
                  <a:srgbClr val="FFFFFF"/>
                </a:solidFill>
                <a:latin typeface="Nunito"/>
                <a:ea typeface="Nunito"/>
                <a:cs typeface="Nunito"/>
                <a:sym typeface="Nunito"/>
              </a:rPr>
              <a:t>        tanggal: tanggalInput.value,</a:t>
            </a:r>
          </a:p>
          <a:p>
            <a:pPr algn="ctr">
              <a:lnSpc>
                <a:spcPts val="265"/>
              </a:lnSpc>
            </a:pPr>
            <a:r>
              <a:rPr lang="en-US" sz="189">
                <a:solidFill>
                  <a:srgbClr val="FFFFFF"/>
                </a:solidFill>
                <a:latin typeface="Nunito"/>
                <a:ea typeface="Nunito"/>
                <a:cs typeface="Nunito"/>
                <a:sym typeface="Nunito"/>
              </a:rPr>
              <a:t>        status: statusInput.value,</a:t>
            </a:r>
          </a:p>
          <a:p>
            <a:pPr algn="ctr">
              <a:lnSpc>
                <a:spcPts val="265"/>
              </a:lnSpc>
            </a:pPr>
            <a:r>
              <a:rPr lang="en-US" sz="189">
                <a:solidFill>
                  <a:srgbClr val="FFFFFF"/>
                </a:solidFill>
                <a:latin typeface="Nunito"/>
                <a:ea typeface="Nunito"/>
                <a:cs typeface="Nunito"/>
                <a:sym typeface="Nunito"/>
              </a:rPr>
              <a:t>      };</a:t>
            </a:r>
          </a:p>
          <a:p>
            <a:pPr algn="ctr">
              <a:lnSpc>
                <a:spcPts val="265"/>
              </a:lnSpc>
            </a:pPr>
            <a:r>
              <a:rPr lang="en-US" sz="189">
                <a:solidFill>
                  <a:srgbClr val="FFFFFF"/>
                </a:solidFill>
                <a:latin typeface="Nunito"/>
                <a:ea typeface="Nunito"/>
                <a:cs typeface="Nunito"/>
                <a:sym typeface="Nunito"/>
              </a:rPr>
              <a:t>      dataPresensi.push(newData);</a:t>
            </a:r>
          </a:p>
          <a:p>
            <a:pPr algn="ctr">
              <a:lnSpc>
                <a:spcPts val="265"/>
              </a:lnSpc>
            </a:pPr>
            <a:r>
              <a:rPr lang="en-US" sz="189">
                <a:solidFill>
                  <a:srgbClr val="FFFFFF"/>
                </a:solidFill>
                <a:latin typeface="Nunito"/>
                <a:ea typeface="Nunito"/>
                <a:cs typeface="Nunito"/>
                <a:sym typeface="Nunito"/>
              </a:rPr>
              <a:t>      namaInput.value = "";</a:t>
            </a:r>
          </a:p>
          <a:p>
            <a:pPr algn="ctr">
              <a:lnSpc>
                <a:spcPts val="265"/>
              </a:lnSpc>
            </a:pPr>
            <a:r>
              <a:rPr lang="en-US" sz="189">
                <a:solidFill>
                  <a:srgbClr val="FFFFFF"/>
                </a:solidFill>
                <a:latin typeface="Nunito"/>
                <a:ea typeface="Nunito"/>
                <a:cs typeface="Nunito"/>
                <a:sym typeface="Nunito"/>
              </a:rPr>
              <a:t>      tanggalInput.value = "";</a:t>
            </a:r>
          </a:p>
          <a:p>
            <a:pPr algn="ctr">
              <a:lnSpc>
                <a:spcPts val="265"/>
              </a:lnSpc>
            </a:pPr>
            <a:r>
              <a:rPr lang="en-US" sz="189">
                <a:solidFill>
                  <a:srgbClr val="FFFFFF"/>
                </a:solidFill>
                <a:latin typeface="Nunito"/>
                <a:ea typeface="Nunito"/>
                <a:cs typeface="Nunito"/>
                <a:sym typeface="Nunito"/>
              </a:rPr>
              <a:t>      statusInput.value = "";</a:t>
            </a:r>
          </a:p>
          <a:p>
            <a:pPr algn="ctr">
              <a:lnSpc>
                <a:spcPts val="265"/>
              </a:lnSpc>
            </a:pPr>
            <a:r>
              <a:rPr lang="en-US" sz="189">
                <a:solidFill>
                  <a:srgbClr val="FFFFFF"/>
                </a:solidFill>
                <a:latin typeface="Nunito"/>
                <a:ea typeface="Nunito"/>
                <a:cs typeface="Nunito"/>
                <a:sym typeface="Nunito"/>
              </a:rPr>
              <a:t>      renderTable();</a:t>
            </a:r>
          </a:p>
          <a:p>
            <a:pPr algn="ctr">
              <a:lnSpc>
                <a:spcPts val="265"/>
              </a:lnSpc>
            </a:pPr>
            <a:r>
              <a:rPr lang="en-US" sz="189">
                <a:solidFill>
                  <a:srgbClr val="FFFFFF"/>
                </a:solidFill>
                <a:latin typeface="Nunito"/>
                <a:ea typeface="Nunito"/>
                <a:cs typeface="Nunito"/>
                <a:sym typeface="Nunito"/>
              </a:rPr>
              <a:t>    });</a:t>
            </a:r>
          </a:p>
          <a:p>
            <a:pPr algn="ctr">
              <a:lnSpc>
                <a:spcPts val="265"/>
              </a:lnSpc>
            </a:pPr>
          </a:p>
          <a:p>
            <a:pPr algn="ctr">
              <a:lnSpc>
                <a:spcPts val="265"/>
              </a:lnSpc>
            </a:pPr>
            <a:r>
              <a:rPr lang="en-US" sz="189">
                <a:solidFill>
                  <a:srgbClr val="FFFFFF"/>
                </a:solidFill>
                <a:latin typeface="Nunito"/>
                <a:ea typeface="Nunito"/>
                <a:cs typeface="Nunito"/>
                <a:sym typeface="Nunito"/>
              </a:rPr>
              <a:t>    function editData(index) {</a:t>
            </a:r>
          </a:p>
          <a:p>
            <a:pPr algn="ctr">
              <a:lnSpc>
                <a:spcPts val="265"/>
              </a:lnSpc>
            </a:pPr>
            <a:r>
              <a:rPr lang="en-US" sz="189">
                <a:solidFill>
                  <a:srgbClr val="FFFFFF"/>
                </a:solidFill>
                <a:latin typeface="Nunito"/>
                <a:ea typeface="Nunito"/>
                <a:cs typeface="Nunito"/>
                <a:sym typeface="Nunito"/>
              </a:rPr>
              <a:t>      const item = dataPresensi[index];</a:t>
            </a:r>
          </a:p>
          <a:p>
            <a:pPr algn="ctr">
              <a:lnSpc>
                <a:spcPts val="265"/>
              </a:lnSpc>
            </a:pPr>
            <a:r>
              <a:rPr lang="en-US" sz="189">
                <a:solidFill>
                  <a:srgbClr val="FFFFFF"/>
                </a:solidFill>
                <a:latin typeface="Nunito"/>
                <a:ea typeface="Nunito"/>
                <a:cs typeface="Nunito"/>
                <a:sym typeface="Nunito"/>
              </a:rPr>
              <a:t>      const newNama = prompt("Edit Nama:", item.nama);</a:t>
            </a:r>
          </a:p>
          <a:p>
            <a:pPr algn="ctr">
              <a:lnSpc>
                <a:spcPts val="265"/>
              </a:lnSpc>
            </a:pPr>
            <a:r>
              <a:rPr lang="en-US" sz="189">
                <a:solidFill>
                  <a:srgbClr val="FFFFFF"/>
                </a:solidFill>
                <a:latin typeface="Nunito"/>
                <a:ea typeface="Nunito"/>
                <a:cs typeface="Nunito"/>
                <a:sym typeface="Nunito"/>
              </a:rPr>
              <a:t>      const newTanggal = prompt("Edit Tanggal (YYYY-MM-DD):", item.tanggal);</a:t>
            </a:r>
          </a:p>
          <a:p>
            <a:pPr algn="ctr">
              <a:lnSpc>
                <a:spcPts val="265"/>
              </a:lnSpc>
            </a:pPr>
            <a:r>
              <a:rPr lang="en-US" sz="189">
                <a:solidFill>
                  <a:srgbClr val="FFFFFF"/>
                </a:solidFill>
                <a:latin typeface="Nunito"/>
                <a:ea typeface="Nunito"/>
                <a:cs typeface="Nunito"/>
                <a:sym typeface="Nunito"/>
              </a:rPr>
              <a:t>      const newStatus = prompt("Edit Status (Hadir/Izin/Sakit/Alfa):", item.status);</a:t>
            </a:r>
          </a:p>
          <a:p>
            <a:pPr algn="ctr">
              <a:lnSpc>
                <a:spcPts val="265"/>
              </a:lnSpc>
            </a:pPr>
            <a:r>
              <a:rPr lang="en-US" sz="189">
                <a:solidFill>
                  <a:srgbClr val="FFFFFF"/>
                </a:solidFill>
                <a:latin typeface="Nunito"/>
                <a:ea typeface="Nunito"/>
                <a:cs typeface="Nunito"/>
                <a:sym typeface="Nunito"/>
              </a:rPr>
              <a:t>      if (newNama &amp;&amp; newTanggal &amp;&amp; newStatus) {</a:t>
            </a:r>
          </a:p>
          <a:p>
            <a:pPr algn="ctr">
              <a:lnSpc>
                <a:spcPts val="265"/>
              </a:lnSpc>
            </a:pPr>
            <a:r>
              <a:rPr lang="en-US" sz="189">
                <a:solidFill>
                  <a:srgbClr val="FFFFFF"/>
                </a:solidFill>
                <a:latin typeface="Nunito"/>
                <a:ea typeface="Nunito"/>
                <a:cs typeface="Nunito"/>
                <a:sym typeface="Nunito"/>
              </a:rPr>
              <a:t>        dataPresensi[index] = { nama: newNama, tanggal: newTanggal, status: newStatus };</a:t>
            </a:r>
          </a:p>
          <a:p>
            <a:pPr algn="ctr">
              <a:lnSpc>
                <a:spcPts val="265"/>
              </a:lnSpc>
            </a:pPr>
            <a:r>
              <a:rPr lang="en-US" sz="189">
                <a:solidFill>
                  <a:srgbClr val="FFFFFF"/>
                </a:solidFill>
                <a:latin typeface="Nunito"/>
                <a:ea typeface="Nunito"/>
                <a:cs typeface="Nunito"/>
                <a:sym typeface="Nunito"/>
              </a:rPr>
              <a:t>        renderTable();</a:t>
            </a:r>
          </a:p>
          <a:p>
            <a:pPr algn="ctr">
              <a:lnSpc>
                <a:spcPts val="265"/>
              </a:lnSpc>
            </a:pPr>
            <a:r>
              <a:rPr lang="en-US" sz="189">
                <a:solidFill>
                  <a:srgbClr val="FFFFFF"/>
                </a:solidFill>
                <a:latin typeface="Nunito"/>
                <a:ea typeface="Nunito"/>
                <a:cs typeface="Nunito"/>
                <a:sym typeface="Nunito"/>
              </a:rPr>
              <a:t>      }</a:t>
            </a:r>
          </a:p>
          <a:p>
            <a:pPr algn="ctr">
              <a:lnSpc>
                <a:spcPts val="265"/>
              </a:lnSpc>
            </a:pPr>
            <a:r>
              <a:rPr lang="en-US" sz="189">
                <a:solidFill>
                  <a:srgbClr val="FFFFFF"/>
                </a:solidFill>
                <a:latin typeface="Nunito"/>
                <a:ea typeface="Nunito"/>
                <a:cs typeface="Nunito"/>
                <a:sym typeface="Nunito"/>
              </a:rPr>
              <a:t>    }</a:t>
            </a:r>
          </a:p>
          <a:p>
            <a:pPr algn="ctr">
              <a:lnSpc>
                <a:spcPts val="265"/>
              </a:lnSpc>
            </a:pPr>
          </a:p>
          <a:p>
            <a:pPr algn="ctr">
              <a:lnSpc>
                <a:spcPts val="265"/>
              </a:lnSpc>
            </a:pPr>
            <a:r>
              <a:rPr lang="en-US" sz="189">
                <a:solidFill>
                  <a:srgbClr val="FFFFFF"/>
                </a:solidFill>
                <a:latin typeface="Nunito"/>
                <a:ea typeface="Nunito"/>
                <a:cs typeface="Nunito"/>
                <a:sym typeface="Nunito"/>
              </a:rPr>
              <a:t>    function hapusData(index) {</a:t>
            </a:r>
          </a:p>
          <a:p>
            <a:pPr algn="ctr">
              <a:lnSpc>
                <a:spcPts val="265"/>
              </a:lnSpc>
            </a:pPr>
            <a:r>
              <a:rPr lang="en-US" sz="189">
                <a:solidFill>
                  <a:srgbClr val="FFFFFF"/>
                </a:solidFill>
                <a:latin typeface="Nunito"/>
                <a:ea typeface="Nunito"/>
                <a:cs typeface="Nunito"/>
                <a:sym typeface="Nunito"/>
              </a:rPr>
              <a:t>      if (confirm("Yakin ingin menghapus data ini?")) {</a:t>
            </a:r>
          </a:p>
          <a:p>
            <a:pPr algn="ctr">
              <a:lnSpc>
                <a:spcPts val="265"/>
              </a:lnSpc>
            </a:pPr>
            <a:r>
              <a:rPr lang="en-US" sz="189">
                <a:solidFill>
                  <a:srgbClr val="FFFFFF"/>
                </a:solidFill>
                <a:latin typeface="Nunito"/>
                <a:ea typeface="Nunito"/>
                <a:cs typeface="Nunito"/>
                <a:sym typeface="Nunito"/>
              </a:rPr>
              <a:t>        dataPresensi.splice(index, 1);</a:t>
            </a:r>
          </a:p>
          <a:p>
            <a:pPr algn="ctr">
              <a:lnSpc>
                <a:spcPts val="265"/>
              </a:lnSpc>
            </a:pPr>
            <a:r>
              <a:rPr lang="en-US" sz="189">
                <a:solidFill>
                  <a:srgbClr val="FFFFFF"/>
                </a:solidFill>
                <a:latin typeface="Nunito"/>
                <a:ea typeface="Nunito"/>
                <a:cs typeface="Nunito"/>
                <a:sym typeface="Nunito"/>
              </a:rPr>
              <a:t>        renderTable();</a:t>
            </a:r>
          </a:p>
          <a:p>
            <a:pPr algn="ctr">
              <a:lnSpc>
                <a:spcPts val="265"/>
              </a:lnSpc>
            </a:pPr>
            <a:r>
              <a:rPr lang="en-US" sz="189">
                <a:solidFill>
                  <a:srgbClr val="FFFFFF"/>
                </a:solidFill>
                <a:latin typeface="Nunito"/>
                <a:ea typeface="Nunito"/>
                <a:cs typeface="Nunito"/>
                <a:sym typeface="Nunito"/>
              </a:rPr>
              <a:t>      }</a:t>
            </a:r>
          </a:p>
          <a:p>
            <a:pPr algn="ctr">
              <a:lnSpc>
                <a:spcPts val="265"/>
              </a:lnSpc>
            </a:pPr>
            <a:r>
              <a:rPr lang="en-US" sz="189">
                <a:solidFill>
                  <a:srgbClr val="FFFFFF"/>
                </a:solidFill>
                <a:latin typeface="Nunito"/>
                <a:ea typeface="Nunito"/>
                <a:cs typeface="Nunito"/>
                <a:sym typeface="Nunito"/>
              </a:rPr>
              <a:t>    }</a:t>
            </a:r>
          </a:p>
          <a:p>
            <a:pPr algn="ctr">
              <a:lnSpc>
                <a:spcPts val="265"/>
              </a:lnSpc>
            </a:pPr>
          </a:p>
          <a:p>
            <a:pPr algn="ctr">
              <a:lnSpc>
                <a:spcPts val="265"/>
              </a:lnSpc>
            </a:pPr>
            <a:r>
              <a:rPr lang="en-US" sz="189">
                <a:solidFill>
                  <a:srgbClr val="FFFFFF"/>
                </a:solidFill>
                <a:latin typeface="Nunito"/>
                <a:ea typeface="Nunito"/>
                <a:cs typeface="Nunito"/>
                <a:sym typeface="Nunito"/>
              </a:rPr>
              <a:t>    renderTable();</a:t>
            </a:r>
          </a:p>
          <a:p>
            <a:pPr algn="ctr">
              <a:lnSpc>
                <a:spcPts val="265"/>
              </a:lnSpc>
            </a:pPr>
            <a:r>
              <a:rPr lang="en-US" sz="189">
                <a:solidFill>
                  <a:srgbClr val="FFFFFF"/>
                </a:solidFill>
                <a:latin typeface="Nunito"/>
                <a:ea typeface="Nunito"/>
                <a:cs typeface="Nunito"/>
                <a:sym typeface="Nunito"/>
              </a:rPr>
              <a:t>  &lt;/script&gt;</a:t>
            </a:r>
          </a:p>
          <a:p>
            <a:pPr algn="ctr">
              <a:lnSpc>
                <a:spcPts val="265"/>
              </a:lnSpc>
            </a:pPr>
            <a:r>
              <a:rPr lang="en-US" sz="189">
                <a:solidFill>
                  <a:srgbClr val="FFFFFF"/>
                </a:solidFill>
                <a:latin typeface="Nunito"/>
                <a:ea typeface="Nunito"/>
                <a:cs typeface="Nunito"/>
                <a:sym typeface="Nunito"/>
              </a:rPr>
              <a:t>&lt;/body&gt;</a:t>
            </a:r>
          </a:p>
          <a:p>
            <a:pPr algn="ctr">
              <a:lnSpc>
                <a:spcPts val="265"/>
              </a:lnSpc>
            </a:pPr>
            <a:r>
              <a:rPr lang="en-US" sz="189">
                <a:solidFill>
                  <a:srgbClr val="FFFFFF"/>
                </a:solidFill>
                <a:latin typeface="Nunito"/>
                <a:ea typeface="Nunito"/>
                <a:cs typeface="Nunito"/>
                <a:sym typeface="Nunito"/>
              </a:rPr>
              <a:t>&lt;/html&gt;</a:t>
            </a:r>
          </a:p>
        </p:txBody>
      </p:sp>
      <p:sp>
        <p:nvSpPr>
          <p:cNvPr name="Freeform 5" id="5"/>
          <p:cNvSpPr/>
          <p:nvPr/>
        </p:nvSpPr>
        <p:spPr>
          <a:xfrm flipH="false" flipV="false" rot="0">
            <a:off x="-1707401" y="1820024"/>
            <a:ext cx="6051648" cy="10616926"/>
          </a:xfrm>
          <a:custGeom>
            <a:avLst/>
            <a:gdLst/>
            <a:ahLst/>
            <a:cxnLst/>
            <a:rect r="r" b="b" t="t" l="l"/>
            <a:pathLst>
              <a:path h="10616926" w="6051648">
                <a:moveTo>
                  <a:pt x="0" y="0"/>
                </a:moveTo>
                <a:lnTo>
                  <a:pt x="6051648" y="0"/>
                </a:lnTo>
                <a:lnTo>
                  <a:pt x="6051648" y="10616926"/>
                </a:lnTo>
                <a:lnTo>
                  <a:pt x="0" y="10616926"/>
                </a:lnTo>
                <a:lnTo>
                  <a:pt x="0" y="0"/>
                </a:lnTo>
                <a:close/>
              </a:path>
            </a:pathLst>
          </a:custGeom>
          <a:blipFill>
            <a:blip r:embed="rId5"/>
            <a:stretch>
              <a:fillRect l="0" t="0" r="0" b="0"/>
            </a:stretch>
          </a:blipFill>
        </p:spPr>
      </p:sp>
      <p:sp>
        <p:nvSpPr>
          <p:cNvPr name="Freeform 6" id="6"/>
          <p:cNvSpPr/>
          <p:nvPr/>
        </p:nvSpPr>
        <p:spPr>
          <a:xfrm flipH="false" flipV="false" rot="0">
            <a:off x="15147372" y="358691"/>
            <a:ext cx="2668919" cy="1638049"/>
          </a:xfrm>
          <a:custGeom>
            <a:avLst/>
            <a:gdLst/>
            <a:ahLst/>
            <a:cxnLst/>
            <a:rect r="r" b="b" t="t" l="l"/>
            <a:pathLst>
              <a:path h="1638049" w="2668919">
                <a:moveTo>
                  <a:pt x="0" y="0"/>
                </a:moveTo>
                <a:lnTo>
                  <a:pt x="2668919" y="0"/>
                </a:lnTo>
                <a:lnTo>
                  <a:pt x="2668919" y="1638049"/>
                </a:lnTo>
                <a:lnTo>
                  <a:pt x="0" y="1638049"/>
                </a:lnTo>
                <a:lnTo>
                  <a:pt x="0" y="0"/>
                </a:lnTo>
                <a:close/>
              </a:path>
            </a:pathLst>
          </a:custGeom>
          <a:blipFill>
            <a:blip r:embed="rId6"/>
            <a:stretch>
              <a:fillRect l="0" t="0" r="0" b="0"/>
            </a:stretch>
          </a:blipFill>
        </p:spPr>
      </p:sp>
      <p:sp>
        <p:nvSpPr>
          <p:cNvPr name="Freeform 7" id="7"/>
          <p:cNvSpPr/>
          <p:nvPr/>
        </p:nvSpPr>
        <p:spPr>
          <a:xfrm flipH="false" flipV="false" rot="0">
            <a:off x="7850720" y="3215084"/>
            <a:ext cx="6423891" cy="6043216"/>
          </a:xfrm>
          <a:custGeom>
            <a:avLst/>
            <a:gdLst/>
            <a:ahLst/>
            <a:cxnLst/>
            <a:rect r="r" b="b" t="t" l="l"/>
            <a:pathLst>
              <a:path h="6043216" w="6423891">
                <a:moveTo>
                  <a:pt x="0" y="0"/>
                </a:moveTo>
                <a:lnTo>
                  <a:pt x="6423891" y="0"/>
                </a:lnTo>
                <a:lnTo>
                  <a:pt x="6423891" y="6043216"/>
                </a:lnTo>
                <a:lnTo>
                  <a:pt x="0" y="6043216"/>
                </a:lnTo>
                <a:lnTo>
                  <a:pt x="0" y="0"/>
                </a:lnTo>
                <a:close/>
              </a:path>
            </a:pathLst>
          </a:custGeom>
          <a:blipFill>
            <a:blip r:embed="rId7"/>
            <a:stretch>
              <a:fillRect l="0" t="0" r="0" b="0"/>
            </a:stretch>
          </a:blipFill>
        </p:spPr>
      </p:sp>
      <p:sp>
        <p:nvSpPr>
          <p:cNvPr name="TextBox 8" id="8"/>
          <p:cNvSpPr txBox="true"/>
          <p:nvPr/>
        </p:nvSpPr>
        <p:spPr>
          <a:xfrm rot="0">
            <a:off x="4949844" y="1490910"/>
            <a:ext cx="8713993" cy="1276350"/>
          </a:xfrm>
          <a:prstGeom prst="rect">
            <a:avLst/>
          </a:prstGeom>
        </p:spPr>
        <p:txBody>
          <a:bodyPr anchor="t" rtlCol="false" tIns="0" lIns="0" bIns="0" rIns="0">
            <a:spAutoFit/>
          </a:bodyPr>
          <a:lstStyle/>
          <a:p>
            <a:pPr algn="ctr">
              <a:lnSpc>
                <a:spcPts val="10499"/>
              </a:lnSpc>
            </a:pPr>
            <a:r>
              <a:rPr lang="en-US" sz="7499" spc="202">
                <a:solidFill>
                  <a:srgbClr val="FFFFFF"/>
                </a:solidFill>
                <a:latin typeface="Abril Fatface"/>
                <a:ea typeface="Abril Fatface"/>
                <a:cs typeface="Abril Fatface"/>
                <a:sym typeface="Abril Fatface"/>
              </a:rPr>
              <a:t>Cuplikan Kode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4160620">
            <a:off x="-749912" y="9974378"/>
            <a:ext cx="1627529" cy="1433559"/>
          </a:xfrm>
          <a:custGeom>
            <a:avLst/>
            <a:gdLst/>
            <a:ahLst/>
            <a:cxnLst/>
            <a:rect r="r" b="b" t="t" l="l"/>
            <a:pathLst>
              <a:path h="1433559" w="1627529">
                <a:moveTo>
                  <a:pt x="0" y="0"/>
                </a:moveTo>
                <a:lnTo>
                  <a:pt x="1627530" y="0"/>
                </a:lnTo>
                <a:lnTo>
                  <a:pt x="1627530" y="1433560"/>
                </a:lnTo>
                <a:lnTo>
                  <a:pt x="0" y="14335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149949" y="1258641"/>
            <a:ext cx="12404153" cy="1276350"/>
          </a:xfrm>
          <a:prstGeom prst="rect">
            <a:avLst/>
          </a:prstGeom>
        </p:spPr>
        <p:txBody>
          <a:bodyPr anchor="t" rtlCol="false" tIns="0" lIns="0" bIns="0" rIns="0">
            <a:spAutoFit/>
          </a:bodyPr>
          <a:lstStyle/>
          <a:p>
            <a:pPr algn="ctr">
              <a:lnSpc>
                <a:spcPts val="10499"/>
              </a:lnSpc>
            </a:pPr>
            <a:r>
              <a:rPr lang="en-US" sz="7499" spc="202">
                <a:solidFill>
                  <a:srgbClr val="FFFFFF"/>
                </a:solidFill>
                <a:latin typeface="Abril Fatface"/>
                <a:ea typeface="Abril Fatface"/>
                <a:cs typeface="Abril Fatface"/>
                <a:sym typeface="Abril Fatface"/>
              </a:rPr>
              <a:t>Demo / Hasil Website</a:t>
            </a:r>
          </a:p>
        </p:txBody>
      </p:sp>
      <p:sp>
        <p:nvSpPr>
          <p:cNvPr name="TextBox 5" id="5"/>
          <p:cNvSpPr txBox="true"/>
          <p:nvPr/>
        </p:nvSpPr>
        <p:spPr>
          <a:xfrm rot="0">
            <a:off x="5075465" y="4653915"/>
            <a:ext cx="10478638" cy="931544"/>
          </a:xfrm>
          <a:prstGeom prst="rect">
            <a:avLst/>
          </a:prstGeom>
        </p:spPr>
        <p:txBody>
          <a:bodyPr anchor="t" rtlCol="false" tIns="0" lIns="0" bIns="0" rIns="0">
            <a:spAutoFit/>
          </a:bodyPr>
          <a:lstStyle/>
          <a:p>
            <a:pPr algn="l">
              <a:lnSpc>
                <a:spcPts val="3780"/>
              </a:lnSpc>
            </a:pPr>
            <a:r>
              <a:rPr lang="en-US" sz="2700">
                <a:solidFill>
                  <a:srgbClr val="FFFFFF"/>
                </a:solidFill>
                <a:latin typeface="Nunito"/>
                <a:ea typeface="Nunito"/>
                <a:cs typeface="Nunito"/>
                <a:sym typeface="Nunito"/>
              </a:rPr>
              <a:t>https://www.instagram.com/reel/DPxjsh7gasBTHMPFDNA2ydG2fTcdTm-ONFSQnI0/?igsh=MXRncDFvc3RyZTIyNQ==</a:t>
            </a:r>
          </a:p>
        </p:txBody>
      </p:sp>
      <p:sp>
        <p:nvSpPr>
          <p:cNvPr name="Freeform 6" id="6"/>
          <p:cNvSpPr/>
          <p:nvPr/>
        </p:nvSpPr>
        <p:spPr>
          <a:xfrm flipH="false" flipV="false" rot="0">
            <a:off x="-1707401" y="1820024"/>
            <a:ext cx="6051648" cy="10616926"/>
          </a:xfrm>
          <a:custGeom>
            <a:avLst/>
            <a:gdLst/>
            <a:ahLst/>
            <a:cxnLst/>
            <a:rect r="r" b="b" t="t" l="l"/>
            <a:pathLst>
              <a:path h="10616926" w="6051648">
                <a:moveTo>
                  <a:pt x="0" y="0"/>
                </a:moveTo>
                <a:lnTo>
                  <a:pt x="6051648" y="0"/>
                </a:lnTo>
                <a:lnTo>
                  <a:pt x="6051648" y="10616926"/>
                </a:lnTo>
                <a:lnTo>
                  <a:pt x="0" y="10616926"/>
                </a:lnTo>
                <a:lnTo>
                  <a:pt x="0" y="0"/>
                </a:lnTo>
                <a:close/>
              </a:path>
            </a:pathLst>
          </a:custGeom>
          <a:blipFill>
            <a:blip r:embed="rId5"/>
            <a:stretch>
              <a:fillRect l="0" t="0" r="0" b="0"/>
            </a:stretch>
          </a:blipFill>
        </p:spPr>
      </p:sp>
      <p:sp>
        <p:nvSpPr>
          <p:cNvPr name="Freeform 7" id="7"/>
          <p:cNvSpPr/>
          <p:nvPr/>
        </p:nvSpPr>
        <p:spPr>
          <a:xfrm flipH="false" flipV="false" rot="0">
            <a:off x="15147372" y="358691"/>
            <a:ext cx="2668919" cy="1638049"/>
          </a:xfrm>
          <a:custGeom>
            <a:avLst/>
            <a:gdLst/>
            <a:ahLst/>
            <a:cxnLst/>
            <a:rect r="r" b="b" t="t" l="l"/>
            <a:pathLst>
              <a:path h="1638049" w="2668919">
                <a:moveTo>
                  <a:pt x="0" y="0"/>
                </a:moveTo>
                <a:lnTo>
                  <a:pt x="2668919" y="0"/>
                </a:lnTo>
                <a:lnTo>
                  <a:pt x="2668919" y="1638049"/>
                </a:lnTo>
                <a:lnTo>
                  <a:pt x="0" y="1638049"/>
                </a:lnTo>
                <a:lnTo>
                  <a:pt x="0" y="0"/>
                </a:lnTo>
                <a:close/>
              </a:path>
            </a:pathLst>
          </a:custGeom>
          <a:blipFill>
            <a:blip r:embed="rId6"/>
            <a:stretch>
              <a:fillRect l="0" t="0" r="0" b="0"/>
            </a:stretch>
          </a:blipFill>
        </p:spPr>
      </p:sp>
      <p:sp>
        <p:nvSpPr>
          <p:cNvPr name="Freeform 8" id="8"/>
          <p:cNvSpPr/>
          <p:nvPr/>
        </p:nvSpPr>
        <p:spPr>
          <a:xfrm flipH="false" flipV="false" rot="0">
            <a:off x="2376161" y="4120380"/>
            <a:ext cx="2385038" cy="2385038"/>
          </a:xfrm>
          <a:custGeom>
            <a:avLst/>
            <a:gdLst/>
            <a:ahLst/>
            <a:cxnLst/>
            <a:rect r="r" b="b" t="t" l="l"/>
            <a:pathLst>
              <a:path h="2385038" w="2385038">
                <a:moveTo>
                  <a:pt x="0" y="0"/>
                </a:moveTo>
                <a:lnTo>
                  <a:pt x="2385037" y="0"/>
                </a:lnTo>
                <a:lnTo>
                  <a:pt x="2385037" y="2385038"/>
                </a:lnTo>
                <a:lnTo>
                  <a:pt x="0" y="23850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4112707" y="7661887"/>
            <a:ext cx="10478638" cy="455294"/>
          </a:xfrm>
          <a:prstGeom prst="rect">
            <a:avLst/>
          </a:prstGeom>
        </p:spPr>
        <p:txBody>
          <a:bodyPr anchor="t" rtlCol="false" tIns="0" lIns="0" bIns="0" rIns="0">
            <a:spAutoFit/>
          </a:bodyPr>
          <a:lstStyle/>
          <a:p>
            <a:pPr algn="l">
              <a:lnSpc>
                <a:spcPts val="3780"/>
              </a:lnSpc>
            </a:pPr>
            <a:r>
              <a:rPr lang="en-US" sz="2700">
                <a:solidFill>
                  <a:srgbClr val="FFFFFF"/>
                </a:solidFill>
                <a:latin typeface="Nunito"/>
                <a:ea typeface="Nunito"/>
                <a:cs typeface="Nunito"/>
                <a:sym typeface="Nunito"/>
              </a:rPr>
              <a:t>⚙️ 4. Pemanfaatan Teknologi Digital</a:t>
            </a:r>
          </a:p>
        </p:txBody>
      </p:sp>
      <p:sp>
        <p:nvSpPr>
          <p:cNvPr name="Freeform 4" id="4"/>
          <p:cNvSpPr/>
          <p:nvPr/>
        </p:nvSpPr>
        <p:spPr>
          <a:xfrm flipH="false" flipV="false" rot="4160620">
            <a:off x="-749912" y="9974378"/>
            <a:ext cx="1627529" cy="1433559"/>
          </a:xfrm>
          <a:custGeom>
            <a:avLst/>
            <a:gdLst/>
            <a:ahLst/>
            <a:cxnLst/>
            <a:rect r="r" b="b" t="t" l="l"/>
            <a:pathLst>
              <a:path h="1433559" w="1627529">
                <a:moveTo>
                  <a:pt x="0" y="0"/>
                </a:moveTo>
                <a:lnTo>
                  <a:pt x="1627530" y="0"/>
                </a:lnTo>
                <a:lnTo>
                  <a:pt x="1627530" y="1433560"/>
                </a:lnTo>
                <a:lnTo>
                  <a:pt x="0" y="14335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177083" y="1258641"/>
            <a:ext cx="12349884" cy="1276350"/>
          </a:xfrm>
          <a:prstGeom prst="rect">
            <a:avLst/>
          </a:prstGeom>
        </p:spPr>
        <p:txBody>
          <a:bodyPr anchor="t" rtlCol="false" tIns="0" lIns="0" bIns="0" rIns="0">
            <a:spAutoFit/>
          </a:bodyPr>
          <a:lstStyle/>
          <a:p>
            <a:pPr algn="ctr">
              <a:lnSpc>
                <a:spcPts val="10499"/>
              </a:lnSpc>
            </a:pPr>
            <a:r>
              <a:rPr lang="en-US" sz="7499" spc="202">
                <a:solidFill>
                  <a:srgbClr val="FFFFFF"/>
                </a:solidFill>
                <a:latin typeface="Abril Fatface"/>
                <a:ea typeface="Abril Fatface"/>
                <a:cs typeface="Abril Fatface"/>
                <a:sym typeface="Abril Fatface"/>
              </a:rPr>
              <a:t>Hasil Pembelajaran</a:t>
            </a:r>
          </a:p>
        </p:txBody>
      </p:sp>
      <p:sp>
        <p:nvSpPr>
          <p:cNvPr name="TextBox 6" id="6"/>
          <p:cNvSpPr txBox="true"/>
          <p:nvPr/>
        </p:nvSpPr>
        <p:spPr>
          <a:xfrm rot="0">
            <a:off x="4112707" y="3188836"/>
            <a:ext cx="10478638" cy="455294"/>
          </a:xfrm>
          <a:prstGeom prst="rect">
            <a:avLst/>
          </a:prstGeom>
        </p:spPr>
        <p:txBody>
          <a:bodyPr anchor="t" rtlCol="false" tIns="0" lIns="0" bIns="0" rIns="0">
            <a:spAutoFit/>
          </a:bodyPr>
          <a:lstStyle/>
          <a:p>
            <a:pPr algn="l">
              <a:lnSpc>
                <a:spcPts val="3780"/>
              </a:lnSpc>
            </a:pPr>
            <a:r>
              <a:rPr lang="en-US" sz="2700">
                <a:solidFill>
                  <a:srgbClr val="FFFFFF"/>
                </a:solidFill>
                <a:latin typeface="Nunito"/>
                <a:ea typeface="Nunito"/>
                <a:cs typeface="Nunito"/>
                <a:sym typeface="Nunito"/>
              </a:rPr>
              <a:t>🎯 1. Kemampuan Menggunakan AI untuk Desain</a:t>
            </a:r>
          </a:p>
        </p:txBody>
      </p:sp>
      <p:sp>
        <p:nvSpPr>
          <p:cNvPr name="TextBox 7" id="7"/>
          <p:cNvSpPr txBox="true"/>
          <p:nvPr/>
        </p:nvSpPr>
        <p:spPr>
          <a:xfrm rot="0">
            <a:off x="4112707" y="4653915"/>
            <a:ext cx="10478638" cy="455294"/>
          </a:xfrm>
          <a:prstGeom prst="rect">
            <a:avLst/>
          </a:prstGeom>
        </p:spPr>
        <p:txBody>
          <a:bodyPr anchor="t" rtlCol="false" tIns="0" lIns="0" bIns="0" rIns="0">
            <a:spAutoFit/>
          </a:bodyPr>
          <a:lstStyle/>
          <a:p>
            <a:pPr algn="l">
              <a:lnSpc>
                <a:spcPts val="3780"/>
              </a:lnSpc>
            </a:pPr>
            <a:r>
              <a:rPr lang="en-US" sz="2700">
                <a:solidFill>
                  <a:srgbClr val="FFFFFF"/>
                </a:solidFill>
                <a:latin typeface="Nunito"/>
                <a:ea typeface="Nunito"/>
                <a:cs typeface="Nunito"/>
                <a:sym typeface="Nunito"/>
              </a:rPr>
              <a:t>🧠 2. Peningkatan Kreativitas dan Inovasi</a:t>
            </a:r>
          </a:p>
        </p:txBody>
      </p:sp>
      <p:sp>
        <p:nvSpPr>
          <p:cNvPr name="TextBox 8" id="8"/>
          <p:cNvSpPr txBox="true"/>
          <p:nvPr/>
        </p:nvSpPr>
        <p:spPr>
          <a:xfrm rot="0">
            <a:off x="4112707" y="6196943"/>
            <a:ext cx="10478638" cy="455294"/>
          </a:xfrm>
          <a:prstGeom prst="rect">
            <a:avLst/>
          </a:prstGeom>
        </p:spPr>
        <p:txBody>
          <a:bodyPr anchor="t" rtlCol="false" tIns="0" lIns="0" bIns="0" rIns="0">
            <a:spAutoFit/>
          </a:bodyPr>
          <a:lstStyle/>
          <a:p>
            <a:pPr algn="l">
              <a:lnSpc>
                <a:spcPts val="3780"/>
              </a:lnSpc>
            </a:pPr>
            <a:r>
              <a:rPr lang="en-US" sz="2700">
                <a:solidFill>
                  <a:srgbClr val="FFFFFF"/>
                </a:solidFill>
                <a:latin typeface="Nunito"/>
                <a:ea typeface="Nunito"/>
                <a:cs typeface="Nunito"/>
                <a:sym typeface="Nunito"/>
              </a:rPr>
              <a:t>💬 3. Keterampilan Komunikasi Visual</a:t>
            </a:r>
          </a:p>
        </p:txBody>
      </p:sp>
      <p:sp>
        <p:nvSpPr>
          <p:cNvPr name="Freeform 9" id="9"/>
          <p:cNvSpPr/>
          <p:nvPr/>
        </p:nvSpPr>
        <p:spPr>
          <a:xfrm flipH="false" flipV="false" rot="0">
            <a:off x="-1707401" y="1820024"/>
            <a:ext cx="6051648" cy="10616926"/>
          </a:xfrm>
          <a:custGeom>
            <a:avLst/>
            <a:gdLst/>
            <a:ahLst/>
            <a:cxnLst/>
            <a:rect r="r" b="b" t="t" l="l"/>
            <a:pathLst>
              <a:path h="10616926" w="6051648">
                <a:moveTo>
                  <a:pt x="0" y="0"/>
                </a:moveTo>
                <a:lnTo>
                  <a:pt x="6051648" y="0"/>
                </a:lnTo>
                <a:lnTo>
                  <a:pt x="6051648" y="10616926"/>
                </a:lnTo>
                <a:lnTo>
                  <a:pt x="0" y="10616926"/>
                </a:lnTo>
                <a:lnTo>
                  <a:pt x="0" y="0"/>
                </a:lnTo>
                <a:close/>
              </a:path>
            </a:pathLst>
          </a:custGeom>
          <a:blipFill>
            <a:blip r:embed="rId5"/>
            <a:stretch>
              <a:fillRect l="0" t="0" r="0" b="0"/>
            </a:stretch>
          </a:blipFill>
        </p:spPr>
      </p:sp>
      <p:sp>
        <p:nvSpPr>
          <p:cNvPr name="Freeform 10" id="10"/>
          <p:cNvSpPr/>
          <p:nvPr/>
        </p:nvSpPr>
        <p:spPr>
          <a:xfrm flipH="false" flipV="false" rot="0">
            <a:off x="15147372" y="358691"/>
            <a:ext cx="2668919" cy="1638049"/>
          </a:xfrm>
          <a:custGeom>
            <a:avLst/>
            <a:gdLst/>
            <a:ahLst/>
            <a:cxnLst/>
            <a:rect r="r" b="b" t="t" l="l"/>
            <a:pathLst>
              <a:path h="1638049" w="2668919">
                <a:moveTo>
                  <a:pt x="0" y="0"/>
                </a:moveTo>
                <a:lnTo>
                  <a:pt x="2668919" y="0"/>
                </a:lnTo>
                <a:lnTo>
                  <a:pt x="2668919" y="1638049"/>
                </a:lnTo>
                <a:lnTo>
                  <a:pt x="0" y="1638049"/>
                </a:lnTo>
                <a:lnTo>
                  <a:pt x="0" y="0"/>
                </a:lnTo>
                <a:close/>
              </a:path>
            </a:pathLst>
          </a:custGeom>
          <a:blipFill>
            <a:blip r:embed="rId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DAG3CbvFjc8</dc:identifier>
  <dcterms:modified xsi:type="dcterms:W3CDTF">2011-08-01T06:04:30Z</dcterms:modified>
  <cp:revision>1</cp:revision>
  <dc:title>Biru Putih Modern Surrealisme Tugas Presentasi</dc:title>
</cp:coreProperties>
</file>